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11"/>
  </p:notesMasterIdLst>
  <p:sldIdLst>
    <p:sldId id="256" r:id="rId2"/>
    <p:sldId id="257" r:id="rId3"/>
    <p:sldId id="268" r:id="rId4"/>
    <p:sldId id="269" r:id="rId5"/>
    <p:sldId id="265" r:id="rId6"/>
    <p:sldId id="267" r:id="rId7"/>
    <p:sldId id="261" r:id="rId8"/>
    <p:sldId id="273" r:id="rId9"/>
    <p:sldId id="270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A46D"/>
    <a:srgbClr val="AB6454"/>
    <a:srgbClr val="FFF1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75" autoAdjust="0"/>
    <p:restoredTop sz="94660"/>
  </p:normalViewPr>
  <p:slideViewPr>
    <p:cSldViewPr snapToGrid="0" snapToObjects="1">
      <p:cViewPr>
        <p:scale>
          <a:sx n="50" d="100"/>
          <a:sy n="50" d="100"/>
        </p:scale>
        <p:origin x="-2168" y="-3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525AFD-5E3E-CE41-9F0D-3E1CED712AF4}" type="datetimeFigureOut">
              <a:rPr lang="en-US" smtClean="0"/>
              <a:t>22-03-29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18FF05-9DAF-5046-B9DC-325262099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8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smtClean="0"/>
              <a:t>Motivation: love image social media, plants the last year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Product goal: takes an input image and returns suggested images. Further returns if the image already exists or not and will not included the existing image in suggestions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8FF05-9DAF-5046-B9DC-3252620991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026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8FF05-9DAF-5046-B9DC-3252620991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17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Create ref </a:t>
            </a:r>
            <a:r>
              <a:rPr lang="en-US" dirty="0" err="1" smtClean="0"/>
              <a:t>dir</a:t>
            </a:r>
            <a:r>
              <a:rPr lang="en-US" dirty="0" smtClean="0"/>
              <a:t>:</a:t>
            </a:r>
          </a:p>
          <a:p>
            <a:pPr marL="342900" indent="-342900">
              <a:buAutoNum type="arabicPeriod"/>
            </a:pPr>
            <a:r>
              <a:rPr lang="en-US" dirty="0" smtClean="0"/>
              <a:t>Source Images</a:t>
            </a:r>
          </a:p>
          <a:p>
            <a:pPr marL="342900" indent="-342900">
              <a:buAutoNum type="arabicPeriod"/>
            </a:pPr>
            <a:r>
              <a:rPr lang="en-US" dirty="0" smtClean="0"/>
              <a:t>Explore/save images to reference directory</a:t>
            </a:r>
          </a:p>
          <a:p>
            <a:pPr marL="342900" indent="-342900">
              <a:buAutoNum type="arabicPeriod"/>
            </a:pPr>
            <a:r>
              <a:rPr lang="en-US" dirty="0" smtClean="0"/>
              <a:t>Embed those images</a:t>
            </a:r>
          </a:p>
          <a:p>
            <a:pPr marL="342900" indent="-342900">
              <a:buAutoNum type="arabicPeriod"/>
            </a:pPr>
            <a:r>
              <a:rPr lang="en-US" dirty="0" smtClean="0"/>
              <a:t>Cluster based on </a:t>
            </a:r>
            <a:r>
              <a:rPr lang="en-US" dirty="0" err="1" smtClean="0"/>
              <a:t>embeddings</a:t>
            </a:r>
            <a:endParaRPr lang="en-US" dirty="0" smtClean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Recommend:</a:t>
            </a:r>
          </a:p>
          <a:p>
            <a:pPr marL="342900" indent="-342900">
              <a:buAutoNum type="arabicPeriod"/>
            </a:pPr>
            <a:r>
              <a:rPr lang="en-US" dirty="0" smtClean="0"/>
              <a:t>Save input image</a:t>
            </a:r>
          </a:p>
          <a:p>
            <a:pPr marL="342900" indent="-342900">
              <a:buAutoNum type="arabicPeriod"/>
            </a:pPr>
            <a:r>
              <a:rPr lang="en-US" dirty="0" smtClean="0"/>
              <a:t>Embed image</a:t>
            </a:r>
          </a:p>
          <a:p>
            <a:pPr marL="342900" indent="-342900">
              <a:buAutoNum type="arabicPeriod"/>
            </a:pPr>
            <a:r>
              <a:rPr lang="en-US" dirty="0" smtClean="0"/>
              <a:t>Find nearest cluster</a:t>
            </a:r>
          </a:p>
          <a:p>
            <a:pPr marL="342900" indent="-342900">
              <a:buAutoNum type="arabicPeriod"/>
            </a:pPr>
            <a:r>
              <a:rPr lang="en-US" dirty="0" smtClean="0"/>
              <a:t>Return reference images from that cluster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8FF05-9DAF-5046-B9DC-3252620991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464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$ python </a:t>
            </a:r>
            <a:r>
              <a:rPr lang="en-US" dirty="0" err="1" smtClean="0"/>
              <a:t>recommend_images.py</a:t>
            </a:r>
            <a:r>
              <a:rPr lang="en-US" dirty="0" smtClean="0"/>
              <a:t> return recommendation &lt;path to input image&gt; &lt;path to reference images&gt;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8FF05-9DAF-5046-B9DC-3252620991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70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$ python </a:t>
            </a:r>
            <a:r>
              <a:rPr lang="en-US" dirty="0" err="1" smtClean="0"/>
              <a:t>recommend_images.py</a:t>
            </a:r>
            <a:r>
              <a:rPr lang="en-US" dirty="0" smtClean="0"/>
              <a:t> return recommendation &lt;path to input image&gt; &lt;path to reference images&gt;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8FF05-9DAF-5046-B9DC-3252620991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70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8FF05-9DAF-5046-B9DC-3252620991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914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8FF05-9DAF-5046-B9DC-3252620991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914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7088-68A3-1249-B260-C6C55291B8AA}" type="datetimeFigureOut">
              <a:rPr lang="en-US" smtClean="0"/>
              <a:t>22-03-29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0F9CA-71C1-8345-9B45-FD40F9EC6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050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7088-68A3-1249-B260-C6C55291B8AA}" type="datetimeFigureOut">
              <a:rPr lang="en-US" smtClean="0"/>
              <a:t>22-03-29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0F9CA-71C1-8345-9B45-FD40F9EC6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91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7088-68A3-1249-B260-C6C55291B8AA}" type="datetimeFigureOut">
              <a:rPr lang="en-US" smtClean="0"/>
              <a:t>22-03-29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0F9CA-71C1-8345-9B45-FD40F9EC6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514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7088-68A3-1249-B260-C6C55291B8AA}" type="datetimeFigureOut">
              <a:rPr lang="en-US" smtClean="0"/>
              <a:t>22-03-29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0F9CA-71C1-8345-9B45-FD40F9EC6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811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7088-68A3-1249-B260-C6C55291B8AA}" type="datetimeFigureOut">
              <a:rPr lang="en-US" smtClean="0"/>
              <a:t>22-03-29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0F9CA-71C1-8345-9B45-FD40F9EC6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478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7088-68A3-1249-B260-C6C55291B8AA}" type="datetimeFigureOut">
              <a:rPr lang="en-US" smtClean="0"/>
              <a:t>22-03-29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0F9CA-71C1-8345-9B45-FD40F9EC6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556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7088-68A3-1249-B260-C6C55291B8AA}" type="datetimeFigureOut">
              <a:rPr lang="en-US" smtClean="0"/>
              <a:t>22-03-29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0F9CA-71C1-8345-9B45-FD40F9EC6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18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7088-68A3-1249-B260-C6C55291B8AA}" type="datetimeFigureOut">
              <a:rPr lang="en-US" smtClean="0"/>
              <a:t>22-03-29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0F9CA-71C1-8345-9B45-FD40F9EC6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9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7088-68A3-1249-B260-C6C55291B8AA}" type="datetimeFigureOut">
              <a:rPr lang="en-US" smtClean="0"/>
              <a:t>22-03-29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0F9CA-71C1-8345-9B45-FD40F9EC6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10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7088-68A3-1249-B260-C6C55291B8AA}" type="datetimeFigureOut">
              <a:rPr lang="en-US" smtClean="0"/>
              <a:t>22-03-29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0F9CA-71C1-8345-9B45-FD40F9EC6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171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7088-68A3-1249-B260-C6C55291B8AA}" type="datetimeFigureOut">
              <a:rPr lang="en-US" smtClean="0"/>
              <a:t>22-03-29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0F9CA-71C1-8345-9B45-FD40F9EC6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126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D7088-68A3-1249-B260-C6C55291B8AA}" type="datetimeFigureOut">
              <a:rPr lang="en-US" smtClean="0"/>
              <a:t>22-03-29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0F9CA-71C1-8345-9B45-FD40F9EC6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345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jpeg"/><Relationship Id="rId20" Type="http://schemas.openxmlformats.org/officeDocument/2006/relationships/image" Target="../media/image24.jpeg"/><Relationship Id="rId21" Type="http://schemas.openxmlformats.org/officeDocument/2006/relationships/image" Target="../media/image25.jpeg"/><Relationship Id="rId22" Type="http://schemas.openxmlformats.org/officeDocument/2006/relationships/image" Target="../media/image26.jpeg"/><Relationship Id="rId23" Type="http://schemas.openxmlformats.org/officeDocument/2006/relationships/image" Target="../media/image27.png"/><Relationship Id="rId10" Type="http://schemas.openxmlformats.org/officeDocument/2006/relationships/image" Target="../media/image14.jpeg"/><Relationship Id="rId11" Type="http://schemas.openxmlformats.org/officeDocument/2006/relationships/image" Target="../media/image15.jpeg"/><Relationship Id="rId12" Type="http://schemas.openxmlformats.org/officeDocument/2006/relationships/image" Target="../media/image16.jpeg"/><Relationship Id="rId13" Type="http://schemas.openxmlformats.org/officeDocument/2006/relationships/image" Target="../media/image17.jpeg"/><Relationship Id="rId14" Type="http://schemas.openxmlformats.org/officeDocument/2006/relationships/image" Target="../media/image18.jpeg"/><Relationship Id="rId15" Type="http://schemas.openxmlformats.org/officeDocument/2006/relationships/image" Target="../media/image19.jpeg"/><Relationship Id="rId16" Type="http://schemas.openxmlformats.org/officeDocument/2006/relationships/image" Target="../media/image20.jpeg"/><Relationship Id="rId17" Type="http://schemas.openxmlformats.org/officeDocument/2006/relationships/image" Target="../media/image21.jpeg"/><Relationship Id="rId18" Type="http://schemas.openxmlformats.org/officeDocument/2006/relationships/image" Target="../media/image22.jpeg"/><Relationship Id="rId19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11.jpeg"/><Relationship Id="rId8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jpeg"/><Relationship Id="rId20" Type="http://schemas.openxmlformats.org/officeDocument/2006/relationships/image" Target="../media/image27.png"/><Relationship Id="rId10" Type="http://schemas.openxmlformats.org/officeDocument/2006/relationships/image" Target="../media/image14.jpeg"/><Relationship Id="rId11" Type="http://schemas.openxmlformats.org/officeDocument/2006/relationships/image" Target="../media/image15.jpeg"/><Relationship Id="rId12" Type="http://schemas.openxmlformats.org/officeDocument/2006/relationships/image" Target="../media/image16.jpeg"/><Relationship Id="rId13" Type="http://schemas.openxmlformats.org/officeDocument/2006/relationships/image" Target="../media/image17.jpeg"/><Relationship Id="rId14" Type="http://schemas.openxmlformats.org/officeDocument/2006/relationships/image" Target="../media/image18.jpeg"/><Relationship Id="rId15" Type="http://schemas.openxmlformats.org/officeDocument/2006/relationships/image" Target="../media/image19.jpeg"/><Relationship Id="rId16" Type="http://schemas.openxmlformats.org/officeDocument/2006/relationships/image" Target="../media/image20.jpeg"/><Relationship Id="rId17" Type="http://schemas.openxmlformats.org/officeDocument/2006/relationships/image" Target="../media/image21.jpeg"/><Relationship Id="rId18" Type="http://schemas.openxmlformats.org/officeDocument/2006/relationships/image" Target="../media/image22.jpeg"/><Relationship Id="rId19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eg"/><Relationship Id="rId4" Type="http://schemas.openxmlformats.org/officeDocument/2006/relationships/image" Target="../media/image23.jpeg"/><Relationship Id="rId5" Type="http://schemas.openxmlformats.org/officeDocument/2006/relationships/image" Target="../media/image10.jpeg"/><Relationship Id="rId6" Type="http://schemas.openxmlformats.org/officeDocument/2006/relationships/image" Target="../media/image11.jpeg"/><Relationship Id="rId7" Type="http://schemas.openxmlformats.org/officeDocument/2006/relationships/image" Target="../media/image7.jpeg"/><Relationship Id="rId8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15.jpeg"/><Relationship Id="rId5" Type="http://schemas.openxmlformats.org/officeDocument/2006/relationships/image" Target="../media/image16.jpeg"/><Relationship Id="rId6" Type="http://schemas.openxmlformats.org/officeDocument/2006/relationships/image" Target="../media/image17.jpeg"/><Relationship Id="rId7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jpeg"/><Relationship Id="rId5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1237628" y="3929445"/>
            <a:ext cx="1155680" cy="2184746"/>
          </a:xfrm>
          <a:custGeom>
            <a:avLst/>
            <a:gdLst>
              <a:gd name="connsiteX0" fmla="*/ 197868 w 1155680"/>
              <a:gd name="connsiteY0" fmla="*/ 511481 h 2184746"/>
              <a:gd name="connsiteX1" fmla="*/ 39118 w 1155680"/>
              <a:gd name="connsiteY1" fmla="*/ 1686231 h 2184746"/>
              <a:gd name="connsiteX2" fmla="*/ 959868 w 1155680"/>
              <a:gd name="connsiteY2" fmla="*/ 2146606 h 2184746"/>
              <a:gd name="connsiteX3" fmla="*/ 1118618 w 1155680"/>
              <a:gd name="connsiteY3" fmla="*/ 765481 h 2184746"/>
              <a:gd name="connsiteX4" fmla="*/ 451868 w 1155680"/>
              <a:gd name="connsiteY4" fmla="*/ 3481 h 2184746"/>
              <a:gd name="connsiteX5" fmla="*/ 197868 w 1155680"/>
              <a:gd name="connsiteY5" fmla="*/ 511481 h 218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5680" h="2184746">
                <a:moveTo>
                  <a:pt x="197868" y="511481"/>
                </a:moveTo>
                <a:cubicBezTo>
                  <a:pt x="129076" y="791939"/>
                  <a:pt x="-87882" y="1413710"/>
                  <a:pt x="39118" y="1686231"/>
                </a:cubicBezTo>
                <a:cubicBezTo>
                  <a:pt x="166118" y="1958752"/>
                  <a:pt x="779951" y="2300064"/>
                  <a:pt x="959868" y="2146606"/>
                </a:cubicBezTo>
                <a:cubicBezTo>
                  <a:pt x="1139785" y="1993148"/>
                  <a:pt x="1203285" y="1122669"/>
                  <a:pt x="1118618" y="765481"/>
                </a:cubicBezTo>
                <a:cubicBezTo>
                  <a:pt x="1033951" y="408293"/>
                  <a:pt x="605326" y="40523"/>
                  <a:pt x="451868" y="3481"/>
                </a:cubicBezTo>
                <a:cubicBezTo>
                  <a:pt x="298410" y="-33561"/>
                  <a:pt x="266660" y="231023"/>
                  <a:pt x="197868" y="511481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558631" y="326506"/>
            <a:ext cx="2481262" cy="2572096"/>
          </a:xfrm>
          <a:prstGeom prst="ellipse">
            <a:avLst/>
          </a:prstGeom>
          <a:pattFill prst="pct10">
            <a:fgClr>
              <a:schemeClr val="tx1">
                <a:lumMod val="50000"/>
                <a:lumOff val="50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2169" y="2473324"/>
            <a:ext cx="7772400" cy="1470025"/>
          </a:xfrm>
        </p:spPr>
        <p:txBody>
          <a:bodyPr>
            <a:normAutofit/>
          </a:bodyPr>
          <a:lstStyle/>
          <a:p>
            <a:r>
              <a:rPr lang="en-US" sz="5000" b="1" dirty="0" smtClean="0">
                <a:solidFill>
                  <a:srgbClr val="595959"/>
                </a:solidFill>
                <a:latin typeface="Avenir Book"/>
                <a:cs typeface="Avenir Book"/>
              </a:rPr>
              <a:t>Image Recommendation</a:t>
            </a:r>
            <a:endParaRPr lang="en-US" sz="5000" b="1" dirty="0">
              <a:solidFill>
                <a:srgbClr val="595959"/>
              </a:solidFill>
              <a:latin typeface="Avenir Book"/>
              <a:cs typeface="Avenir Book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37041" y="4024350"/>
            <a:ext cx="6400800" cy="1092546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venir Book"/>
                <a:cs typeface="Avenir Book"/>
              </a:rPr>
              <a:t>By </a:t>
            </a:r>
            <a:r>
              <a:rPr lang="en-US" sz="4000" dirty="0" err="1" smtClean="0">
                <a:latin typeface="Avenir Book"/>
                <a:cs typeface="Avenir Book"/>
              </a:rPr>
              <a:t>Fynn</a:t>
            </a:r>
            <a:r>
              <a:rPr lang="en-US" sz="4000" dirty="0" smtClean="0">
                <a:latin typeface="Avenir Book"/>
                <a:cs typeface="Avenir Book"/>
              </a:rPr>
              <a:t> Davis</a:t>
            </a:r>
            <a:endParaRPr lang="en-US" sz="4000" dirty="0">
              <a:latin typeface="Avenir Book"/>
              <a:cs typeface="Avenir Book"/>
            </a:endParaRPr>
          </a:p>
        </p:txBody>
      </p:sp>
      <p:sp>
        <p:nvSpPr>
          <p:cNvPr id="4" name="Freeform 3"/>
          <p:cNvSpPr/>
          <p:nvPr/>
        </p:nvSpPr>
        <p:spPr>
          <a:xfrm rot="5566627">
            <a:off x="-853990" y="-549363"/>
            <a:ext cx="4984578" cy="4495801"/>
          </a:xfrm>
          <a:custGeom>
            <a:avLst/>
            <a:gdLst>
              <a:gd name="connsiteX0" fmla="*/ 695079 w 4583843"/>
              <a:gd name="connsiteY0" fmla="*/ 202915 h 3722913"/>
              <a:gd name="connsiteX1" fmla="*/ 1679329 w 4583843"/>
              <a:gd name="connsiteY1" fmla="*/ 393415 h 3722913"/>
              <a:gd name="connsiteX2" fmla="*/ 1298329 w 4583843"/>
              <a:gd name="connsiteY2" fmla="*/ 2520665 h 3722913"/>
              <a:gd name="connsiteX3" fmla="*/ 4028829 w 4583843"/>
              <a:gd name="connsiteY3" fmla="*/ 3012790 h 3722913"/>
              <a:gd name="connsiteX4" fmla="*/ 4251079 w 4583843"/>
              <a:gd name="connsiteY4" fmla="*/ 3489040 h 3722913"/>
              <a:gd name="connsiteX5" fmla="*/ 298204 w 4583843"/>
              <a:gd name="connsiteY5" fmla="*/ 3457290 h 3722913"/>
              <a:gd name="connsiteX6" fmla="*/ 329954 w 4583843"/>
              <a:gd name="connsiteY6" fmla="*/ 266415 h 3722913"/>
              <a:gd name="connsiteX7" fmla="*/ 695079 w 4583843"/>
              <a:gd name="connsiteY7" fmla="*/ 202915 h 3722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83843" h="3722913">
                <a:moveTo>
                  <a:pt x="695079" y="202915"/>
                </a:moveTo>
                <a:cubicBezTo>
                  <a:pt x="919975" y="224082"/>
                  <a:pt x="1578787" y="7123"/>
                  <a:pt x="1679329" y="393415"/>
                </a:cubicBezTo>
                <a:cubicBezTo>
                  <a:pt x="1779871" y="779707"/>
                  <a:pt x="906746" y="2084103"/>
                  <a:pt x="1298329" y="2520665"/>
                </a:cubicBezTo>
                <a:cubicBezTo>
                  <a:pt x="1689912" y="2957227"/>
                  <a:pt x="3536704" y="2851394"/>
                  <a:pt x="4028829" y="3012790"/>
                </a:cubicBezTo>
                <a:cubicBezTo>
                  <a:pt x="4520954" y="3174186"/>
                  <a:pt x="4872850" y="3414957"/>
                  <a:pt x="4251079" y="3489040"/>
                </a:cubicBezTo>
                <a:cubicBezTo>
                  <a:pt x="3629308" y="3563123"/>
                  <a:pt x="951725" y="3994394"/>
                  <a:pt x="298204" y="3457290"/>
                </a:cubicBezTo>
                <a:cubicBezTo>
                  <a:pt x="-355317" y="2920186"/>
                  <a:pt x="258516" y="814103"/>
                  <a:pt x="329954" y="266415"/>
                </a:cubicBezTo>
                <a:cubicBezTo>
                  <a:pt x="401392" y="-281273"/>
                  <a:pt x="470183" y="181748"/>
                  <a:pt x="695079" y="202915"/>
                </a:cubicBezTo>
                <a:close/>
              </a:path>
            </a:pathLst>
          </a:custGeom>
          <a:solidFill>
            <a:srgbClr val="FFF1A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799262" y="-793751"/>
            <a:ext cx="3317875" cy="33178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2971148" y="5283200"/>
            <a:ext cx="7044389" cy="2132689"/>
          </a:xfrm>
          <a:custGeom>
            <a:avLst/>
            <a:gdLst>
              <a:gd name="connsiteX0" fmla="*/ 212897 w 7044389"/>
              <a:gd name="connsiteY0" fmla="*/ 1477264 h 1833249"/>
              <a:gd name="connsiteX1" fmla="*/ 1914697 w 7044389"/>
              <a:gd name="connsiteY1" fmla="*/ 791464 h 1833249"/>
              <a:gd name="connsiteX2" fmla="*/ 4226097 w 7044389"/>
              <a:gd name="connsiteY2" fmla="*/ 969264 h 1833249"/>
              <a:gd name="connsiteX3" fmla="*/ 6105697 w 7044389"/>
              <a:gd name="connsiteY3" fmla="*/ 4064 h 1833249"/>
              <a:gd name="connsiteX4" fmla="*/ 6969297 w 7044389"/>
              <a:gd name="connsiteY4" fmla="*/ 1401064 h 1833249"/>
              <a:gd name="connsiteX5" fmla="*/ 4251497 w 7044389"/>
              <a:gd name="connsiteY5" fmla="*/ 1832864 h 1833249"/>
              <a:gd name="connsiteX6" fmla="*/ 263697 w 7044389"/>
              <a:gd name="connsiteY6" fmla="*/ 1477264 h 1833249"/>
              <a:gd name="connsiteX7" fmla="*/ 365297 w 7044389"/>
              <a:gd name="connsiteY7" fmla="*/ 1451864 h 183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44389" h="1833249">
                <a:moveTo>
                  <a:pt x="212897" y="1477264"/>
                </a:moveTo>
                <a:cubicBezTo>
                  <a:pt x="729363" y="1176697"/>
                  <a:pt x="1245830" y="876131"/>
                  <a:pt x="1914697" y="791464"/>
                </a:cubicBezTo>
                <a:cubicBezTo>
                  <a:pt x="2583564" y="706797"/>
                  <a:pt x="3527597" y="1100497"/>
                  <a:pt x="4226097" y="969264"/>
                </a:cubicBezTo>
                <a:cubicBezTo>
                  <a:pt x="4924597" y="838031"/>
                  <a:pt x="5648497" y="-67903"/>
                  <a:pt x="6105697" y="4064"/>
                </a:cubicBezTo>
                <a:cubicBezTo>
                  <a:pt x="6562897" y="76031"/>
                  <a:pt x="7278330" y="1096264"/>
                  <a:pt x="6969297" y="1401064"/>
                </a:cubicBezTo>
                <a:cubicBezTo>
                  <a:pt x="6660264" y="1705864"/>
                  <a:pt x="5369097" y="1820164"/>
                  <a:pt x="4251497" y="1832864"/>
                </a:cubicBezTo>
                <a:cubicBezTo>
                  <a:pt x="3133897" y="1845564"/>
                  <a:pt x="911397" y="1540764"/>
                  <a:pt x="263697" y="1477264"/>
                </a:cubicBezTo>
                <a:cubicBezTo>
                  <a:pt x="-384003" y="1413764"/>
                  <a:pt x="365297" y="1451864"/>
                  <a:pt x="365297" y="1451864"/>
                </a:cubicBezTo>
              </a:path>
            </a:pathLst>
          </a:custGeom>
          <a:solidFill>
            <a:srgbClr val="C0504D">
              <a:alpha val="75000"/>
            </a:srgb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7739804" y="5873750"/>
            <a:ext cx="1682750" cy="1682750"/>
          </a:xfrm>
          <a:prstGeom prst="ellipse">
            <a:avLst/>
          </a:prstGeom>
          <a:pattFill prst="pct20">
            <a:fgClr>
              <a:schemeClr val="tx1"/>
            </a:fgClr>
            <a:bgClr>
              <a:prstClr val="white"/>
            </a:bgClr>
          </a:patt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172760"/>
            <a:ext cx="1155680" cy="2184746"/>
          </a:xfrm>
          <a:custGeom>
            <a:avLst/>
            <a:gdLst>
              <a:gd name="connsiteX0" fmla="*/ 197868 w 1155680"/>
              <a:gd name="connsiteY0" fmla="*/ 511481 h 2184746"/>
              <a:gd name="connsiteX1" fmla="*/ 39118 w 1155680"/>
              <a:gd name="connsiteY1" fmla="*/ 1686231 h 2184746"/>
              <a:gd name="connsiteX2" fmla="*/ 959868 w 1155680"/>
              <a:gd name="connsiteY2" fmla="*/ 2146606 h 2184746"/>
              <a:gd name="connsiteX3" fmla="*/ 1118618 w 1155680"/>
              <a:gd name="connsiteY3" fmla="*/ 765481 h 2184746"/>
              <a:gd name="connsiteX4" fmla="*/ 451868 w 1155680"/>
              <a:gd name="connsiteY4" fmla="*/ 3481 h 2184746"/>
              <a:gd name="connsiteX5" fmla="*/ 197868 w 1155680"/>
              <a:gd name="connsiteY5" fmla="*/ 511481 h 218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5680" h="2184746">
                <a:moveTo>
                  <a:pt x="197868" y="511481"/>
                </a:moveTo>
                <a:cubicBezTo>
                  <a:pt x="129076" y="791939"/>
                  <a:pt x="-87882" y="1413710"/>
                  <a:pt x="39118" y="1686231"/>
                </a:cubicBezTo>
                <a:cubicBezTo>
                  <a:pt x="166118" y="1958752"/>
                  <a:pt x="779951" y="2300064"/>
                  <a:pt x="959868" y="2146606"/>
                </a:cubicBezTo>
                <a:cubicBezTo>
                  <a:pt x="1139785" y="1993148"/>
                  <a:pt x="1203285" y="1122669"/>
                  <a:pt x="1118618" y="765481"/>
                </a:cubicBezTo>
                <a:cubicBezTo>
                  <a:pt x="1033951" y="408293"/>
                  <a:pt x="605326" y="40523"/>
                  <a:pt x="451868" y="3481"/>
                </a:cubicBezTo>
                <a:cubicBezTo>
                  <a:pt x="298410" y="-33561"/>
                  <a:pt x="266660" y="231023"/>
                  <a:pt x="197868" y="511481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MG_477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1" r="5102"/>
          <a:stretch/>
        </p:blipFill>
        <p:spPr>
          <a:xfrm>
            <a:off x="348029" y="1126358"/>
            <a:ext cx="3686663" cy="538239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987675" y="-9525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Goal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  <a:cs typeface="Avenir Book"/>
            </a:endParaRPr>
          </a:p>
        </p:txBody>
      </p:sp>
      <p:pic>
        <p:nvPicPr>
          <p:cNvPr id="8" name="Picture 7" descr="IMG_4695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6" r="7653" b="41"/>
          <a:stretch/>
        </p:blipFill>
        <p:spPr>
          <a:xfrm>
            <a:off x="4775438" y="1126358"/>
            <a:ext cx="3805741" cy="538239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31419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5230825" y="-424649"/>
            <a:ext cx="2481262" cy="2572096"/>
          </a:xfrm>
          <a:prstGeom prst="ellipse">
            <a:avLst/>
          </a:prstGeom>
          <a:pattFill prst="pct10">
            <a:fgClr>
              <a:schemeClr val="tx1">
                <a:lumMod val="50000"/>
                <a:lumOff val="50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5572125" y="6231731"/>
            <a:ext cx="1252538" cy="125253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 rot="16200000">
            <a:off x="5103837" y="2455850"/>
            <a:ext cx="7044389" cy="2132689"/>
          </a:xfrm>
          <a:custGeom>
            <a:avLst/>
            <a:gdLst>
              <a:gd name="connsiteX0" fmla="*/ 212897 w 7044389"/>
              <a:gd name="connsiteY0" fmla="*/ 1477264 h 1833249"/>
              <a:gd name="connsiteX1" fmla="*/ 1914697 w 7044389"/>
              <a:gd name="connsiteY1" fmla="*/ 791464 h 1833249"/>
              <a:gd name="connsiteX2" fmla="*/ 4226097 w 7044389"/>
              <a:gd name="connsiteY2" fmla="*/ 969264 h 1833249"/>
              <a:gd name="connsiteX3" fmla="*/ 6105697 w 7044389"/>
              <a:gd name="connsiteY3" fmla="*/ 4064 h 1833249"/>
              <a:gd name="connsiteX4" fmla="*/ 6969297 w 7044389"/>
              <a:gd name="connsiteY4" fmla="*/ 1401064 h 1833249"/>
              <a:gd name="connsiteX5" fmla="*/ 4251497 w 7044389"/>
              <a:gd name="connsiteY5" fmla="*/ 1832864 h 1833249"/>
              <a:gd name="connsiteX6" fmla="*/ 263697 w 7044389"/>
              <a:gd name="connsiteY6" fmla="*/ 1477264 h 1833249"/>
              <a:gd name="connsiteX7" fmla="*/ 365297 w 7044389"/>
              <a:gd name="connsiteY7" fmla="*/ 1451864 h 183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44389" h="1833249">
                <a:moveTo>
                  <a:pt x="212897" y="1477264"/>
                </a:moveTo>
                <a:cubicBezTo>
                  <a:pt x="729363" y="1176697"/>
                  <a:pt x="1245830" y="876131"/>
                  <a:pt x="1914697" y="791464"/>
                </a:cubicBezTo>
                <a:cubicBezTo>
                  <a:pt x="2583564" y="706797"/>
                  <a:pt x="3527597" y="1100497"/>
                  <a:pt x="4226097" y="969264"/>
                </a:cubicBezTo>
                <a:cubicBezTo>
                  <a:pt x="4924597" y="838031"/>
                  <a:pt x="5648497" y="-67903"/>
                  <a:pt x="6105697" y="4064"/>
                </a:cubicBezTo>
                <a:cubicBezTo>
                  <a:pt x="6562897" y="76031"/>
                  <a:pt x="7278330" y="1096264"/>
                  <a:pt x="6969297" y="1401064"/>
                </a:cubicBezTo>
                <a:cubicBezTo>
                  <a:pt x="6660264" y="1705864"/>
                  <a:pt x="5369097" y="1820164"/>
                  <a:pt x="4251497" y="1832864"/>
                </a:cubicBezTo>
                <a:cubicBezTo>
                  <a:pt x="3133897" y="1845564"/>
                  <a:pt x="911397" y="1540764"/>
                  <a:pt x="263697" y="1477264"/>
                </a:cubicBezTo>
                <a:cubicBezTo>
                  <a:pt x="-384003" y="1413764"/>
                  <a:pt x="365297" y="1451864"/>
                  <a:pt x="365297" y="1451864"/>
                </a:cubicBezTo>
              </a:path>
            </a:pathLst>
          </a:custGeom>
          <a:solidFill>
            <a:srgbClr val="C0504D">
              <a:alpha val="75000"/>
            </a:srgb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 rot="21206490">
            <a:off x="-599196" y="2976770"/>
            <a:ext cx="4984578" cy="4495801"/>
          </a:xfrm>
          <a:custGeom>
            <a:avLst/>
            <a:gdLst>
              <a:gd name="connsiteX0" fmla="*/ 695079 w 4583843"/>
              <a:gd name="connsiteY0" fmla="*/ 202915 h 3722913"/>
              <a:gd name="connsiteX1" fmla="*/ 1679329 w 4583843"/>
              <a:gd name="connsiteY1" fmla="*/ 393415 h 3722913"/>
              <a:gd name="connsiteX2" fmla="*/ 1298329 w 4583843"/>
              <a:gd name="connsiteY2" fmla="*/ 2520665 h 3722913"/>
              <a:gd name="connsiteX3" fmla="*/ 4028829 w 4583843"/>
              <a:gd name="connsiteY3" fmla="*/ 3012790 h 3722913"/>
              <a:gd name="connsiteX4" fmla="*/ 4251079 w 4583843"/>
              <a:gd name="connsiteY4" fmla="*/ 3489040 h 3722913"/>
              <a:gd name="connsiteX5" fmla="*/ 298204 w 4583843"/>
              <a:gd name="connsiteY5" fmla="*/ 3457290 h 3722913"/>
              <a:gd name="connsiteX6" fmla="*/ 329954 w 4583843"/>
              <a:gd name="connsiteY6" fmla="*/ 266415 h 3722913"/>
              <a:gd name="connsiteX7" fmla="*/ 695079 w 4583843"/>
              <a:gd name="connsiteY7" fmla="*/ 202915 h 3722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83843" h="3722913">
                <a:moveTo>
                  <a:pt x="695079" y="202915"/>
                </a:moveTo>
                <a:cubicBezTo>
                  <a:pt x="919975" y="224082"/>
                  <a:pt x="1578787" y="7123"/>
                  <a:pt x="1679329" y="393415"/>
                </a:cubicBezTo>
                <a:cubicBezTo>
                  <a:pt x="1779871" y="779707"/>
                  <a:pt x="906746" y="2084103"/>
                  <a:pt x="1298329" y="2520665"/>
                </a:cubicBezTo>
                <a:cubicBezTo>
                  <a:pt x="1689912" y="2957227"/>
                  <a:pt x="3536704" y="2851394"/>
                  <a:pt x="4028829" y="3012790"/>
                </a:cubicBezTo>
                <a:cubicBezTo>
                  <a:pt x="4520954" y="3174186"/>
                  <a:pt x="4872850" y="3414957"/>
                  <a:pt x="4251079" y="3489040"/>
                </a:cubicBezTo>
                <a:cubicBezTo>
                  <a:pt x="3629308" y="3563123"/>
                  <a:pt x="951725" y="3994394"/>
                  <a:pt x="298204" y="3457290"/>
                </a:cubicBezTo>
                <a:cubicBezTo>
                  <a:pt x="-355317" y="2920186"/>
                  <a:pt x="258516" y="814103"/>
                  <a:pt x="329954" y="266415"/>
                </a:cubicBezTo>
                <a:cubicBezTo>
                  <a:pt x="401392" y="-281273"/>
                  <a:pt x="470183" y="181748"/>
                  <a:pt x="695079" y="20291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recommendations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5305" r="7222" b="5510"/>
          <a:stretch/>
        </p:blipFill>
        <p:spPr>
          <a:xfrm>
            <a:off x="447844" y="1250951"/>
            <a:ext cx="8447219" cy="4460736"/>
          </a:xfrm>
          <a:prstGeom prst="rect">
            <a:avLst/>
          </a:prstGeom>
        </p:spPr>
      </p:pic>
      <p:pic>
        <p:nvPicPr>
          <p:cNvPr id="15" name="Picture 14" descr="recommendations.jpe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4" t="10556" r="8056" b="5489"/>
          <a:stretch/>
        </p:blipFill>
        <p:spPr>
          <a:xfrm>
            <a:off x="305780" y="1276350"/>
            <a:ext cx="8589283" cy="4241868"/>
          </a:xfrm>
          <a:prstGeom prst="rect">
            <a:avLst/>
          </a:prstGeom>
        </p:spPr>
      </p:pic>
      <p:pic>
        <p:nvPicPr>
          <p:cNvPr id="10" name="Picture 9" descr="recommendations.jpe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9" t="7439" r="7812" b="5785"/>
          <a:stretch/>
        </p:blipFill>
        <p:spPr>
          <a:xfrm>
            <a:off x="331181" y="1195282"/>
            <a:ext cx="8589282" cy="4322936"/>
          </a:xfrm>
          <a:prstGeom prst="rect">
            <a:avLst/>
          </a:prstGeom>
        </p:spPr>
      </p:pic>
      <p:pic>
        <p:nvPicPr>
          <p:cNvPr id="12" name="Picture 11" descr="recommendations.jpe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8569" r="8056" b="5001"/>
          <a:stretch/>
        </p:blipFill>
        <p:spPr>
          <a:xfrm>
            <a:off x="473244" y="1250951"/>
            <a:ext cx="8447219" cy="4322936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-2657475" y="-952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Outcome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099897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/>
          <p:cNvSpPr/>
          <p:nvPr/>
        </p:nvSpPr>
        <p:spPr>
          <a:xfrm rot="11649427">
            <a:off x="8176894" y="4941087"/>
            <a:ext cx="795319" cy="1503505"/>
          </a:xfrm>
          <a:custGeom>
            <a:avLst/>
            <a:gdLst>
              <a:gd name="connsiteX0" fmla="*/ 197868 w 1155680"/>
              <a:gd name="connsiteY0" fmla="*/ 511481 h 2184746"/>
              <a:gd name="connsiteX1" fmla="*/ 39118 w 1155680"/>
              <a:gd name="connsiteY1" fmla="*/ 1686231 h 2184746"/>
              <a:gd name="connsiteX2" fmla="*/ 959868 w 1155680"/>
              <a:gd name="connsiteY2" fmla="*/ 2146606 h 2184746"/>
              <a:gd name="connsiteX3" fmla="*/ 1118618 w 1155680"/>
              <a:gd name="connsiteY3" fmla="*/ 765481 h 2184746"/>
              <a:gd name="connsiteX4" fmla="*/ 451868 w 1155680"/>
              <a:gd name="connsiteY4" fmla="*/ 3481 h 2184746"/>
              <a:gd name="connsiteX5" fmla="*/ 197868 w 1155680"/>
              <a:gd name="connsiteY5" fmla="*/ 511481 h 218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5680" h="2184746">
                <a:moveTo>
                  <a:pt x="197868" y="511481"/>
                </a:moveTo>
                <a:cubicBezTo>
                  <a:pt x="129076" y="791939"/>
                  <a:pt x="-87882" y="1413710"/>
                  <a:pt x="39118" y="1686231"/>
                </a:cubicBezTo>
                <a:cubicBezTo>
                  <a:pt x="166118" y="1958752"/>
                  <a:pt x="779951" y="2300064"/>
                  <a:pt x="959868" y="2146606"/>
                </a:cubicBezTo>
                <a:cubicBezTo>
                  <a:pt x="1139785" y="1993148"/>
                  <a:pt x="1203285" y="1122669"/>
                  <a:pt x="1118618" y="765481"/>
                </a:cubicBezTo>
                <a:cubicBezTo>
                  <a:pt x="1033951" y="408293"/>
                  <a:pt x="605326" y="40523"/>
                  <a:pt x="451868" y="3481"/>
                </a:cubicBezTo>
                <a:cubicBezTo>
                  <a:pt x="298410" y="-33561"/>
                  <a:pt x="266660" y="231023"/>
                  <a:pt x="197868" y="511481"/>
                </a:cubicBezTo>
                <a:close/>
              </a:path>
            </a:pathLst>
          </a:custGeom>
          <a:solidFill>
            <a:srgbClr val="FFF1A0">
              <a:alpha val="70000"/>
            </a:srgb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1204061" y="944995"/>
            <a:ext cx="6936664" cy="5627178"/>
            <a:chOff x="189022" y="398272"/>
            <a:chExt cx="7086364" cy="5748618"/>
          </a:xfrm>
          <a:effectLst/>
        </p:grpSpPr>
        <p:pic>
          <p:nvPicPr>
            <p:cNvPr id="45" name="Picture 44" descr="4659.jpe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03"/>
            <a:stretch/>
          </p:blipFill>
          <p:spPr>
            <a:xfrm>
              <a:off x="189022" y="398272"/>
              <a:ext cx="7086364" cy="574861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grpSp>
          <p:nvGrpSpPr>
            <p:cNvPr id="35" name="Group 34"/>
            <p:cNvGrpSpPr/>
            <p:nvPr/>
          </p:nvGrpSpPr>
          <p:grpSpPr>
            <a:xfrm>
              <a:off x="196556" y="463793"/>
              <a:ext cx="7077469" cy="5630552"/>
              <a:chOff x="511407" y="702098"/>
              <a:chExt cx="6349344" cy="5051283"/>
            </a:xfrm>
          </p:grpSpPr>
          <p:pic>
            <p:nvPicPr>
              <p:cNvPr id="34" name="Picture 33" descr="1794.jpe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3715" y="1657578"/>
                <a:ext cx="1609170" cy="107278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6" name="Group 25"/>
              <p:cNvGrpSpPr/>
              <p:nvPr/>
            </p:nvGrpSpPr>
            <p:grpSpPr>
              <a:xfrm>
                <a:off x="511407" y="702098"/>
                <a:ext cx="6331117" cy="5051283"/>
                <a:chOff x="743013" y="2516980"/>
                <a:chExt cx="5457012" cy="4353891"/>
              </a:xfrm>
            </p:grpSpPr>
            <p:pic>
              <p:nvPicPr>
                <p:cNvPr id="10" name="Picture 9" descr="3320.jpeg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04054" y="4257470"/>
                  <a:ext cx="1391007" cy="92733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2" name="Picture 11" descr="6212.jpeg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07465" y="3389372"/>
                  <a:ext cx="1371600" cy="914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" name="Picture 12" descr="3789.jpeg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28424" y="3359141"/>
                  <a:ext cx="1371601" cy="914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4" name="Picture 13" descr="4659.jpe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96652" y="5956471"/>
                  <a:ext cx="1371600" cy="914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" name="Picture 14" descr="3290.jpeg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8165" y="5955899"/>
                  <a:ext cx="1371600" cy="914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6" name="Picture 15" descr="6473.jpeg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14614" y="5043230"/>
                  <a:ext cx="1371600" cy="914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7" name="Picture 16" descr="1250.jpeg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79066" y="3390010"/>
                  <a:ext cx="1371600" cy="914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8" name="Picture 17" descr="1471.jpeg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3013" y="5032962"/>
                  <a:ext cx="1403711" cy="9358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" name="Picture 18" descr="2442.jpeg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58577" y="4303772"/>
                  <a:ext cx="1391007" cy="92733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" name="Picture 19" descr="5441.jpeg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3014" y="4270010"/>
                  <a:ext cx="1389603" cy="9264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1" name="Picture 20" descr="5944.jpeg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79066" y="5955899"/>
                  <a:ext cx="1371600" cy="914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2" name="Picture 21" descr="966.jpeg"/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79066" y="2518139"/>
                  <a:ext cx="1371600" cy="914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3" name="Picture 22" descr="5110.jpeg"/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90283" y="5054370"/>
                  <a:ext cx="1371600" cy="914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4" name="Picture 23" descr="6057.jpeg"/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24986" y="4226601"/>
                  <a:ext cx="1371600" cy="914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5" name="Picture 24" descr="111.jpeg"/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14614" y="2516980"/>
                  <a:ext cx="1371600" cy="914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" name="Picture 10" descr="5095.jpeg"/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1016" y="2518776"/>
                  <a:ext cx="1371601" cy="914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30" name="Picture 29" descr="5957.jpeg"/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3248" y="702114"/>
                <a:ext cx="1571916" cy="10479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" name="Picture 30" descr="2076.jpeg"/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32193" y="3621109"/>
                <a:ext cx="1628558" cy="10857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" name="Picture 31" descr="5432.jpeg"/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0291" y="4690939"/>
                <a:ext cx="1591303" cy="106086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6" name="TextBox 35"/>
          <p:cNvSpPr txBox="1"/>
          <p:nvPr/>
        </p:nvSpPr>
        <p:spPr>
          <a:xfrm>
            <a:off x="3381150" y="281196"/>
            <a:ext cx="317305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 smtClean="0">
                <a:solidFill>
                  <a:srgbClr val="595959"/>
                </a:solidFill>
                <a:latin typeface="Avenir Book"/>
                <a:cs typeface="Avenir Book"/>
              </a:rPr>
              <a:t>Step 1. Source Images</a:t>
            </a:r>
            <a:endParaRPr lang="en-US" sz="2300" dirty="0">
              <a:solidFill>
                <a:srgbClr val="595959"/>
              </a:solidFill>
              <a:latin typeface="Avenir Book"/>
              <a:cs typeface="Avenir Book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142321" y="960979"/>
            <a:ext cx="7032703" cy="5559759"/>
            <a:chOff x="1118870" y="924336"/>
            <a:chExt cx="7032703" cy="5559759"/>
          </a:xfrm>
          <a:effectLst/>
        </p:grpSpPr>
        <p:pic>
          <p:nvPicPr>
            <p:cNvPr id="33" name="Picture 32" descr="random table.png"/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3" t="8269" r="18033" b="4173"/>
            <a:stretch/>
          </p:blipFill>
          <p:spPr>
            <a:xfrm>
              <a:off x="4604261" y="933410"/>
              <a:ext cx="3547312" cy="3410006"/>
            </a:xfrm>
            <a:prstGeom prst="rect">
              <a:avLst/>
            </a:prstGeom>
          </p:spPr>
        </p:pic>
        <p:pic>
          <p:nvPicPr>
            <p:cNvPr id="3" name="Picture 2" descr="random table.png"/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3" t="8269" r="18033" b="4173"/>
            <a:stretch/>
          </p:blipFill>
          <p:spPr>
            <a:xfrm>
              <a:off x="1127711" y="924336"/>
              <a:ext cx="3547312" cy="3410006"/>
            </a:xfrm>
            <a:prstGeom prst="rect">
              <a:avLst/>
            </a:prstGeom>
          </p:spPr>
        </p:pic>
        <p:pic>
          <p:nvPicPr>
            <p:cNvPr id="37" name="Picture 36" descr="random table.png"/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658" r="19146" b="6212"/>
            <a:stretch/>
          </p:blipFill>
          <p:spPr>
            <a:xfrm>
              <a:off x="1118870" y="4334341"/>
              <a:ext cx="3547312" cy="2147087"/>
            </a:xfrm>
            <a:prstGeom prst="rect">
              <a:avLst/>
            </a:prstGeom>
          </p:spPr>
        </p:pic>
        <p:pic>
          <p:nvPicPr>
            <p:cNvPr id="38" name="Picture 37" descr="random table.png"/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0" t="38658" r="19147" b="6212"/>
            <a:stretch/>
          </p:blipFill>
          <p:spPr>
            <a:xfrm>
              <a:off x="4668198" y="4337008"/>
              <a:ext cx="3452542" cy="2147087"/>
            </a:xfrm>
            <a:prstGeom prst="rect">
              <a:avLst/>
            </a:prstGeom>
          </p:spPr>
        </p:pic>
      </p:grpSp>
      <p:sp>
        <p:nvSpPr>
          <p:cNvPr id="42" name="Title 1"/>
          <p:cNvSpPr txBox="1">
            <a:spLocks/>
          </p:cNvSpPr>
          <p:nvPr/>
        </p:nvSpPr>
        <p:spPr>
          <a:xfrm>
            <a:off x="-2886075" y="-952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Method</a:t>
            </a:r>
            <a:endParaRPr lang="en-US" sz="5000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406550" y="273070"/>
            <a:ext cx="317305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 smtClean="0">
                <a:solidFill>
                  <a:srgbClr val="595959"/>
                </a:solidFill>
                <a:latin typeface="Avenir Book"/>
                <a:cs typeface="Avenir Book"/>
              </a:rPr>
              <a:t>Step </a:t>
            </a:r>
            <a:r>
              <a:rPr lang="en-US" sz="2300" dirty="0" smtClean="0">
                <a:solidFill>
                  <a:srgbClr val="595959"/>
                </a:solidFill>
                <a:latin typeface="Avenir Book"/>
                <a:cs typeface="Avenir Book"/>
              </a:rPr>
              <a:t>2. Embed Images</a:t>
            </a:r>
            <a:endParaRPr lang="en-US" sz="2300" dirty="0">
              <a:solidFill>
                <a:srgbClr val="595959"/>
              </a:solidFill>
              <a:latin typeface="Avenir Book"/>
              <a:cs typeface="Avenir Book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453348" y="2051685"/>
            <a:ext cx="5102450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500" dirty="0" smtClean="0">
                <a:solidFill>
                  <a:srgbClr val="595959"/>
                </a:solidFill>
                <a:latin typeface="Avenir Book"/>
                <a:cs typeface="Avenir Book"/>
              </a:rPr>
              <a:t>1. Source reference images</a:t>
            </a:r>
          </a:p>
          <a:p>
            <a:pPr>
              <a:spcBef>
                <a:spcPts val="600"/>
              </a:spcBef>
            </a:pPr>
            <a:r>
              <a:rPr lang="en-US" sz="2500" dirty="0" smtClean="0">
                <a:solidFill>
                  <a:srgbClr val="595959"/>
                </a:solidFill>
                <a:latin typeface="Avenir Book"/>
                <a:cs typeface="Avenir Book"/>
              </a:rPr>
              <a:t>2. Embed reference images</a:t>
            </a:r>
            <a:endParaRPr lang="en-US" sz="2500" dirty="0">
              <a:solidFill>
                <a:srgbClr val="595959"/>
              </a:solidFill>
              <a:latin typeface="Avenir Book"/>
              <a:cs typeface="Avenir Book"/>
            </a:endParaRPr>
          </a:p>
          <a:p>
            <a:pPr>
              <a:spcBef>
                <a:spcPts val="600"/>
              </a:spcBef>
            </a:pPr>
            <a:r>
              <a:rPr lang="en-US" sz="2500" dirty="0" smtClean="0">
                <a:solidFill>
                  <a:srgbClr val="595959"/>
                </a:solidFill>
                <a:latin typeface="Avenir Book"/>
                <a:cs typeface="Avenir Book"/>
              </a:rPr>
              <a:t>3. Distance between </a:t>
            </a:r>
            <a:r>
              <a:rPr lang="en-US" sz="2500" dirty="0" err="1" smtClean="0">
                <a:solidFill>
                  <a:srgbClr val="595959"/>
                </a:solidFill>
                <a:latin typeface="Avenir Book"/>
                <a:cs typeface="Avenir Book"/>
              </a:rPr>
              <a:t>embeddings</a:t>
            </a:r>
            <a:endParaRPr lang="en-US" sz="2500" dirty="0" smtClean="0">
              <a:solidFill>
                <a:srgbClr val="595959"/>
              </a:solidFill>
              <a:latin typeface="Avenir Book"/>
              <a:cs typeface="Avenir Book"/>
            </a:endParaRPr>
          </a:p>
          <a:p>
            <a:pPr>
              <a:spcBef>
                <a:spcPts val="600"/>
              </a:spcBef>
            </a:pPr>
            <a:r>
              <a:rPr lang="en-US" sz="2500" dirty="0" smtClean="0">
                <a:solidFill>
                  <a:srgbClr val="595959"/>
                </a:solidFill>
                <a:latin typeface="Avenir Book"/>
                <a:cs typeface="Avenir Book"/>
              </a:rPr>
              <a:t>4. Cluster</a:t>
            </a:r>
            <a:endParaRPr lang="en-US" sz="2500" dirty="0">
              <a:solidFill>
                <a:srgbClr val="595959"/>
              </a:solidFill>
              <a:latin typeface="Avenir Book"/>
              <a:cs typeface="Avenir Book"/>
            </a:endParaRPr>
          </a:p>
          <a:p>
            <a:pPr>
              <a:spcBef>
                <a:spcPts val="600"/>
              </a:spcBef>
            </a:pPr>
            <a:r>
              <a:rPr lang="en-US" sz="2500" dirty="0" smtClean="0">
                <a:solidFill>
                  <a:srgbClr val="595959"/>
                </a:solidFill>
                <a:latin typeface="Avenir Book"/>
                <a:cs typeface="Avenir Book"/>
              </a:rPr>
              <a:t>5. Embed input image </a:t>
            </a:r>
          </a:p>
          <a:p>
            <a:pPr>
              <a:spcBef>
                <a:spcPts val="600"/>
              </a:spcBef>
            </a:pPr>
            <a:r>
              <a:rPr lang="en-US" sz="2500" dirty="0" smtClean="0">
                <a:solidFill>
                  <a:srgbClr val="595959"/>
                </a:solidFill>
                <a:latin typeface="Avenir Book"/>
                <a:cs typeface="Avenir Book"/>
              </a:rPr>
              <a:t>6. Find n</a:t>
            </a:r>
            <a:r>
              <a:rPr lang="en-US" sz="2500" dirty="0" smtClean="0">
                <a:solidFill>
                  <a:srgbClr val="595959"/>
                </a:solidFill>
                <a:latin typeface="Avenir Book"/>
                <a:cs typeface="Avenir Book"/>
              </a:rPr>
              <a:t>earest cluster</a:t>
            </a:r>
          </a:p>
          <a:p>
            <a:pPr>
              <a:spcBef>
                <a:spcPts val="600"/>
              </a:spcBef>
            </a:pPr>
            <a:r>
              <a:rPr lang="en-US" sz="2500" dirty="0" smtClean="0">
                <a:solidFill>
                  <a:srgbClr val="595959"/>
                </a:solidFill>
                <a:latin typeface="Avenir Book"/>
                <a:cs typeface="Avenir Book"/>
              </a:rPr>
              <a:t>7. Check for duplicate</a:t>
            </a:r>
          </a:p>
          <a:p>
            <a:pPr>
              <a:spcBef>
                <a:spcPts val="600"/>
              </a:spcBef>
            </a:pPr>
            <a:r>
              <a:rPr lang="en-US" sz="2500" dirty="0">
                <a:solidFill>
                  <a:srgbClr val="595959"/>
                </a:solidFill>
                <a:latin typeface="Avenir Book"/>
                <a:cs typeface="Avenir Book"/>
              </a:rPr>
              <a:t>8</a:t>
            </a:r>
            <a:r>
              <a:rPr lang="en-US" sz="2500" dirty="0" smtClean="0">
                <a:solidFill>
                  <a:srgbClr val="595959"/>
                </a:solidFill>
                <a:latin typeface="Avenir Book"/>
                <a:cs typeface="Avenir Book"/>
              </a:rPr>
              <a:t>. </a:t>
            </a:r>
            <a:r>
              <a:rPr lang="en-US" sz="2500" dirty="0">
                <a:solidFill>
                  <a:srgbClr val="595959"/>
                </a:solidFill>
                <a:latin typeface="Avenir Book"/>
                <a:cs typeface="Avenir Book"/>
              </a:rPr>
              <a:t>Return images from </a:t>
            </a:r>
            <a:r>
              <a:rPr lang="en-US" sz="2500" dirty="0" smtClean="0">
                <a:solidFill>
                  <a:srgbClr val="595959"/>
                </a:solidFill>
                <a:latin typeface="Avenir Book"/>
                <a:cs typeface="Avenir Book"/>
              </a:rPr>
              <a:t>cluster</a:t>
            </a:r>
            <a:endParaRPr lang="en-US" sz="2500" dirty="0">
              <a:solidFill>
                <a:srgbClr val="595959"/>
              </a:solidFill>
              <a:latin typeface="Avenir Book"/>
              <a:cs typeface="Avenir Book"/>
            </a:endParaRPr>
          </a:p>
        </p:txBody>
      </p:sp>
      <p:sp>
        <p:nvSpPr>
          <p:cNvPr id="48" name="Freeform 47"/>
          <p:cNvSpPr/>
          <p:nvPr/>
        </p:nvSpPr>
        <p:spPr>
          <a:xfrm rot="16991091">
            <a:off x="-4461539" y="3438110"/>
            <a:ext cx="7044389" cy="2132689"/>
          </a:xfrm>
          <a:custGeom>
            <a:avLst/>
            <a:gdLst>
              <a:gd name="connsiteX0" fmla="*/ 212897 w 7044389"/>
              <a:gd name="connsiteY0" fmla="*/ 1477264 h 1833249"/>
              <a:gd name="connsiteX1" fmla="*/ 1914697 w 7044389"/>
              <a:gd name="connsiteY1" fmla="*/ 791464 h 1833249"/>
              <a:gd name="connsiteX2" fmla="*/ 4226097 w 7044389"/>
              <a:gd name="connsiteY2" fmla="*/ 969264 h 1833249"/>
              <a:gd name="connsiteX3" fmla="*/ 6105697 w 7044389"/>
              <a:gd name="connsiteY3" fmla="*/ 4064 h 1833249"/>
              <a:gd name="connsiteX4" fmla="*/ 6969297 w 7044389"/>
              <a:gd name="connsiteY4" fmla="*/ 1401064 h 1833249"/>
              <a:gd name="connsiteX5" fmla="*/ 4251497 w 7044389"/>
              <a:gd name="connsiteY5" fmla="*/ 1832864 h 1833249"/>
              <a:gd name="connsiteX6" fmla="*/ 263697 w 7044389"/>
              <a:gd name="connsiteY6" fmla="*/ 1477264 h 1833249"/>
              <a:gd name="connsiteX7" fmla="*/ 365297 w 7044389"/>
              <a:gd name="connsiteY7" fmla="*/ 1451864 h 183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44389" h="1833249">
                <a:moveTo>
                  <a:pt x="212897" y="1477264"/>
                </a:moveTo>
                <a:cubicBezTo>
                  <a:pt x="729363" y="1176697"/>
                  <a:pt x="1245830" y="876131"/>
                  <a:pt x="1914697" y="791464"/>
                </a:cubicBezTo>
                <a:cubicBezTo>
                  <a:pt x="2583564" y="706797"/>
                  <a:pt x="3527597" y="1100497"/>
                  <a:pt x="4226097" y="969264"/>
                </a:cubicBezTo>
                <a:cubicBezTo>
                  <a:pt x="4924597" y="838031"/>
                  <a:pt x="5648497" y="-67903"/>
                  <a:pt x="6105697" y="4064"/>
                </a:cubicBezTo>
                <a:cubicBezTo>
                  <a:pt x="6562897" y="76031"/>
                  <a:pt x="7278330" y="1096264"/>
                  <a:pt x="6969297" y="1401064"/>
                </a:cubicBezTo>
                <a:cubicBezTo>
                  <a:pt x="6660264" y="1705864"/>
                  <a:pt x="5369097" y="1820164"/>
                  <a:pt x="4251497" y="1832864"/>
                </a:cubicBezTo>
                <a:cubicBezTo>
                  <a:pt x="3133897" y="1845564"/>
                  <a:pt x="911397" y="1540764"/>
                  <a:pt x="263697" y="1477264"/>
                </a:cubicBezTo>
                <a:cubicBezTo>
                  <a:pt x="-384003" y="1413764"/>
                  <a:pt x="365297" y="1451864"/>
                  <a:pt x="365297" y="1451864"/>
                </a:cubicBezTo>
              </a:path>
            </a:pathLst>
          </a:custGeom>
          <a:solidFill>
            <a:schemeClr val="accent3">
              <a:lumMod val="20000"/>
              <a:lumOff val="80000"/>
              <a:alpha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93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1"/>
      <p:bldP spid="36" grpId="2"/>
      <p:bldP spid="43" grpId="1"/>
      <p:bldP spid="4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48"/>
          <p:cNvSpPr/>
          <p:nvPr/>
        </p:nvSpPr>
        <p:spPr>
          <a:xfrm>
            <a:off x="532758" y="3646107"/>
            <a:ext cx="3950139" cy="3079320"/>
          </a:xfrm>
          <a:custGeom>
            <a:avLst/>
            <a:gdLst>
              <a:gd name="connsiteX0" fmla="*/ 4397490 w 4592570"/>
              <a:gd name="connsiteY0" fmla="*/ 1651850 h 3079320"/>
              <a:gd name="connsiteX1" fmla="*/ 2503030 w 4592570"/>
              <a:gd name="connsiteY1" fmla="*/ 3007845 h 3079320"/>
              <a:gd name="connsiteX2" fmla="*/ 264123 w 4592570"/>
              <a:gd name="connsiteY2" fmla="*/ 2598894 h 3079320"/>
              <a:gd name="connsiteX3" fmla="*/ 307178 w 4592570"/>
              <a:gd name="connsiteY3" fmla="*/ 145189 h 3079320"/>
              <a:gd name="connsiteX4" fmla="*/ 2632198 w 4592570"/>
              <a:gd name="connsiteY4" fmla="*/ 338902 h 3079320"/>
              <a:gd name="connsiteX5" fmla="*/ 2998173 w 4592570"/>
              <a:gd name="connsiteY5" fmla="*/ 790901 h 3079320"/>
              <a:gd name="connsiteX6" fmla="*/ 4375962 w 4592570"/>
              <a:gd name="connsiteY6" fmla="*/ 812424 h 3079320"/>
              <a:gd name="connsiteX7" fmla="*/ 4397490 w 4592570"/>
              <a:gd name="connsiteY7" fmla="*/ 1651850 h 307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92570" h="3079320">
                <a:moveTo>
                  <a:pt x="4397490" y="1651850"/>
                </a:moveTo>
                <a:cubicBezTo>
                  <a:pt x="4085335" y="2017753"/>
                  <a:pt x="3191924" y="2850004"/>
                  <a:pt x="2503030" y="3007845"/>
                </a:cubicBezTo>
                <a:cubicBezTo>
                  <a:pt x="1814136" y="3165686"/>
                  <a:pt x="630098" y="3076003"/>
                  <a:pt x="264123" y="2598894"/>
                </a:cubicBezTo>
                <a:cubicBezTo>
                  <a:pt x="-101852" y="2121785"/>
                  <a:pt x="-87501" y="521854"/>
                  <a:pt x="307178" y="145189"/>
                </a:cubicBezTo>
                <a:cubicBezTo>
                  <a:pt x="701857" y="-231476"/>
                  <a:pt x="2183699" y="231283"/>
                  <a:pt x="2632198" y="338902"/>
                </a:cubicBezTo>
                <a:cubicBezTo>
                  <a:pt x="3080697" y="446521"/>
                  <a:pt x="2707546" y="711981"/>
                  <a:pt x="2998173" y="790901"/>
                </a:cubicBezTo>
                <a:cubicBezTo>
                  <a:pt x="3288800" y="869821"/>
                  <a:pt x="4146331" y="665345"/>
                  <a:pt x="4375962" y="812424"/>
                </a:cubicBezTo>
                <a:cubicBezTo>
                  <a:pt x="4605593" y="959503"/>
                  <a:pt x="4709645" y="1285947"/>
                  <a:pt x="4397490" y="1651850"/>
                </a:cubicBezTo>
                <a:close/>
              </a:path>
            </a:pathLst>
          </a:custGeom>
          <a:solidFill>
            <a:srgbClr val="AB6454">
              <a:alpha val="42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4482897" y="3298936"/>
            <a:ext cx="4422494" cy="3426491"/>
          </a:xfrm>
          <a:custGeom>
            <a:avLst/>
            <a:gdLst>
              <a:gd name="connsiteX0" fmla="*/ 458146 w 4731046"/>
              <a:gd name="connsiteY0" fmla="*/ 78199 h 3860861"/>
              <a:gd name="connsiteX1" fmla="*/ 4139426 w 4731046"/>
              <a:gd name="connsiteY1" fmla="*/ 358008 h 3860861"/>
              <a:gd name="connsiteX2" fmla="*/ 4419290 w 4731046"/>
              <a:gd name="connsiteY2" fmla="*/ 1864669 h 3860861"/>
              <a:gd name="connsiteX3" fmla="*/ 4720681 w 4731046"/>
              <a:gd name="connsiteY3" fmla="*/ 2790190 h 3860861"/>
              <a:gd name="connsiteX4" fmla="*/ 4397762 w 4731046"/>
              <a:gd name="connsiteY4" fmla="*/ 3844853 h 3860861"/>
              <a:gd name="connsiteX5" fmla="*/ 2137326 w 4731046"/>
              <a:gd name="connsiteY5" fmla="*/ 3371331 h 3860861"/>
              <a:gd name="connsiteX6" fmla="*/ 1814407 w 4731046"/>
              <a:gd name="connsiteY6" fmla="*/ 2618000 h 3860861"/>
              <a:gd name="connsiteX7" fmla="*/ 199810 w 4731046"/>
              <a:gd name="connsiteY7" fmla="*/ 1477242 h 3860861"/>
              <a:gd name="connsiteX8" fmla="*/ 458146 w 4731046"/>
              <a:gd name="connsiteY8" fmla="*/ 78199 h 3860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31046" h="3860861">
                <a:moveTo>
                  <a:pt x="458146" y="78199"/>
                </a:moveTo>
                <a:cubicBezTo>
                  <a:pt x="1114749" y="-108340"/>
                  <a:pt x="3479235" y="60263"/>
                  <a:pt x="4139426" y="358008"/>
                </a:cubicBezTo>
                <a:cubicBezTo>
                  <a:pt x="4799617" y="655753"/>
                  <a:pt x="4322414" y="1459305"/>
                  <a:pt x="4419290" y="1864669"/>
                </a:cubicBezTo>
                <a:cubicBezTo>
                  <a:pt x="4516166" y="2270033"/>
                  <a:pt x="4724269" y="2460159"/>
                  <a:pt x="4720681" y="2790190"/>
                </a:cubicBezTo>
                <a:cubicBezTo>
                  <a:pt x="4717093" y="3120221"/>
                  <a:pt x="4828321" y="3747996"/>
                  <a:pt x="4397762" y="3844853"/>
                </a:cubicBezTo>
                <a:cubicBezTo>
                  <a:pt x="3967203" y="3941710"/>
                  <a:pt x="2567885" y="3575807"/>
                  <a:pt x="2137326" y="3371331"/>
                </a:cubicBezTo>
                <a:cubicBezTo>
                  <a:pt x="1706767" y="3166856"/>
                  <a:pt x="2137326" y="2933681"/>
                  <a:pt x="1814407" y="2618000"/>
                </a:cubicBezTo>
                <a:cubicBezTo>
                  <a:pt x="1491488" y="2302319"/>
                  <a:pt x="418677" y="1896955"/>
                  <a:pt x="199810" y="1477242"/>
                </a:cubicBezTo>
                <a:cubicBezTo>
                  <a:pt x="-19058" y="1057529"/>
                  <a:pt x="-198457" y="264738"/>
                  <a:pt x="458146" y="78199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3872610" y="686502"/>
            <a:ext cx="5075968" cy="2570984"/>
          </a:xfrm>
          <a:custGeom>
            <a:avLst/>
            <a:gdLst>
              <a:gd name="connsiteX0" fmla="*/ 307794 w 5075968"/>
              <a:gd name="connsiteY0" fmla="*/ 2453871 h 2570984"/>
              <a:gd name="connsiteX1" fmla="*/ 4441162 w 5075968"/>
              <a:gd name="connsiteY1" fmla="*/ 2281682 h 2570984"/>
              <a:gd name="connsiteX2" fmla="*/ 4957833 w 5075968"/>
              <a:gd name="connsiteY2" fmla="*/ 430640 h 2570984"/>
              <a:gd name="connsiteX3" fmla="*/ 3386292 w 5075968"/>
              <a:gd name="connsiteY3" fmla="*/ 166 h 2570984"/>
              <a:gd name="connsiteX4" fmla="*/ 1470303 w 5075968"/>
              <a:gd name="connsiteY4" fmla="*/ 387593 h 2570984"/>
              <a:gd name="connsiteX5" fmla="*/ 781409 w 5075968"/>
              <a:gd name="connsiteY5" fmla="*/ 1011781 h 2570984"/>
              <a:gd name="connsiteX6" fmla="*/ 350850 w 5075968"/>
              <a:gd name="connsiteY6" fmla="*/ 1162447 h 2570984"/>
              <a:gd name="connsiteX7" fmla="*/ 307794 w 5075968"/>
              <a:gd name="connsiteY7" fmla="*/ 2453871 h 2570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75968" h="2570984">
                <a:moveTo>
                  <a:pt x="307794" y="2453871"/>
                </a:moveTo>
                <a:cubicBezTo>
                  <a:pt x="989513" y="2640410"/>
                  <a:pt x="3666156" y="2618887"/>
                  <a:pt x="4441162" y="2281682"/>
                </a:cubicBezTo>
                <a:cubicBezTo>
                  <a:pt x="5216168" y="1944477"/>
                  <a:pt x="5133645" y="810893"/>
                  <a:pt x="4957833" y="430640"/>
                </a:cubicBezTo>
                <a:cubicBezTo>
                  <a:pt x="4782021" y="50387"/>
                  <a:pt x="3967547" y="7340"/>
                  <a:pt x="3386292" y="166"/>
                </a:cubicBezTo>
                <a:cubicBezTo>
                  <a:pt x="2805037" y="-7008"/>
                  <a:pt x="1904450" y="218990"/>
                  <a:pt x="1470303" y="387593"/>
                </a:cubicBezTo>
                <a:cubicBezTo>
                  <a:pt x="1036156" y="556195"/>
                  <a:pt x="967985" y="882639"/>
                  <a:pt x="781409" y="1011781"/>
                </a:cubicBezTo>
                <a:cubicBezTo>
                  <a:pt x="594834" y="1140923"/>
                  <a:pt x="422610" y="925686"/>
                  <a:pt x="350850" y="1162447"/>
                </a:cubicBezTo>
                <a:cubicBezTo>
                  <a:pt x="279090" y="1399208"/>
                  <a:pt x="-373925" y="2267332"/>
                  <a:pt x="307794" y="2453871"/>
                </a:cubicBezTo>
                <a:close/>
              </a:path>
            </a:pathLst>
          </a:custGeom>
          <a:solidFill>
            <a:srgbClr val="FFF1A0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/>
          <p:cNvSpPr/>
          <p:nvPr/>
        </p:nvSpPr>
        <p:spPr>
          <a:xfrm>
            <a:off x="252894" y="716720"/>
            <a:ext cx="3889031" cy="2929387"/>
          </a:xfrm>
          <a:custGeom>
            <a:avLst/>
            <a:gdLst>
              <a:gd name="connsiteX0" fmla="*/ 622323 w 4179013"/>
              <a:gd name="connsiteY0" fmla="*/ 3047845 h 3197201"/>
              <a:gd name="connsiteX1" fmla="*/ 2430671 w 4179013"/>
              <a:gd name="connsiteY1" fmla="*/ 2703465 h 3197201"/>
              <a:gd name="connsiteX2" fmla="*/ 3162622 w 4179013"/>
              <a:gd name="connsiteY2" fmla="*/ 1691849 h 3197201"/>
              <a:gd name="connsiteX3" fmla="*/ 4152908 w 4179013"/>
              <a:gd name="connsiteY3" fmla="*/ 1196803 h 3197201"/>
              <a:gd name="connsiteX4" fmla="*/ 3550125 w 4179013"/>
              <a:gd name="connsiteY4" fmla="*/ 206712 h 3197201"/>
              <a:gd name="connsiteX5" fmla="*/ 191764 w 4179013"/>
              <a:gd name="connsiteY5" fmla="*/ 271283 h 3197201"/>
              <a:gd name="connsiteX6" fmla="*/ 622323 w 4179013"/>
              <a:gd name="connsiteY6" fmla="*/ 3047845 h 3197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79013" h="3197201">
                <a:moveTo>
                  <a:pt x="622323" y="3047845"/>
                </a:moveTo>
                <a:cubicBezTo>
                  <a:pt x="995474" y="3453209"/>
                  <a:pt x="2007288" y="2929464"/>
                  <a:pt x="2430671" y="2703465"/>
                </a:cubicBezTo>
                <a:cubicBezTo>
                  <a:pt x="2854054" y="2477466"/>
                  <a:pt x="2875583" y="1942959"/>
                  <a:pt x="3162622" y="1691849"/>
                </a:cubicBezTo>
                <a:cubicBezTo>
                  <a:pt x="3449661" y="1440739"/>
                  <a:pt x="4088324" y="1444326"/>
                  <a:pt x="4152908" y="1196803"/>
                </a:cubicBezTo>
                <a:cubicBezTo>
                  <a:pt x="4217492" y="949280"/>
                  <a:pt x="4210316" y="360965"/>
                  <a:pt x="3550125" y="206712"/>
                </a:cubicBezTo>
                <a:cubicBezTo>
                  <a:pt x="2889934" y="52459"/>
                  <a:pt x="676143" y="-198652"/>
                  <a:pt x="191764" y="271283"/>
                </a:cubicBezTo>
                <a:cubicBezTo>
                  <a:pt x="-292615" y="741218"/>
                  <a:pt x="249172" y="2642481"/>
                  <a:pt x="622323" y="3047845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3320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632" y="3394702"/>
            <a:ext cx="1371600" cy="914400"/>
          </a:xfrm>
          <a:prstGeom prst="rect">
            <a:avLst/>
          </a:prstGeom>
        </p:spPr>
      </p:pic>
      <p:pic>
        <p:nvPicPr>
          <p:cNvPr id="16" name="Picture 15" descr="5095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568" y="3394702"/>
            <a:ext cx="1371601" cy="914400"/>
          </a:xfrm>
          <a:prstGeom prst="rect">
            <a:avLst/>
          </a:prstGeom>
        </p:spPr>
      </p:pic>
      <p:pic>
        <p:nvPicPr>
          <p:cNvPr id="17" name="Picture 16" descr="6212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543" y="3394702"/>
            <a:ext cx="1371600" cy="914400"/>
          </a:xfrm>
          <a:prstGeom prst="rect">
            <a:avLst/>
          </a:prstGeom>
        </p:spPr>
      </p:pic>
      <p:pic>
        <p:nvPicPr>
          <p:cNvPr id="25" name="Picture 24" descr="3789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296" y="3394703"/>
            <a:ext cx="1371601" cy="914400"/>
          </a:xfrm>
          <a:prstGeom prst="rect">
            <a:avLst/>
          </a:prstGeom>
        </p:spPr>
      </p:pic>
      <p:pic>
        <p:nvPicPr>
          <p:cNvPr id="26" name="Picture 25" descr="4659.jpe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297" y="3394065"/>
            <a:ext cx="1371600" cy="914400"/>
          </a:xfrm>
          <a:prstGeom prst="rect">
            <a:avLst/>
          </a:prstGeom>
        </p:spPr>
      </p:pic>
      <p:pic>
        <p:nvPicPr>
          <p:cNvPr id="27" name="Picture 26" descr="3290.jpe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297" y="3464939"/>
            <a:ext cx="1371600" cy="914400"/>
          </a:xfrm>
          <a:prstGeom prst="rect">
            <a:avLst/>
          </a:prstGeom>
        </p:spPr>
      </p:pic>
      <p:pic>
        <p:nvPicPr>
          <p:cNvPr id="28" name="Picture 27" descr="6473.jpe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632" y="3453798"/>
            <a:ext cx="1371600" cy="914400"/>
          </a:xfrm>
          <a:prstGeom prst="rect">
            <a:avLst/>
          </a:prstGeom>
        </p:spPr>
      </p:pic>
      <p:pic>
        <p:nvPicPr>
          <p:cNvPr id="29" name="Picture 28" descr="1250.jpe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632" y="3464939"/>
            <a:ext cx="1371600" cy="914400"/>
          </a:xfrm>
          <a:prstGeom prst="rect">
            <a:avLst/>
          </a:prstGeom>
        </p:spPr>
      </p:pic>
      <p:pic>
        <p:nvPicPr>
          <p:cNvPr id="38" name="Picture 37" descr="1471.jpe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632" y="3394703"/>
            <a:ext cx="1371600" cy="914400"/>
          </a:xfrm>
          <a:prstGeom prst="rect">
            <a:avLst/>
          </a:prstGeom>
        </p:spPr>
      </p:pic>
      <p:pic>
        <p:nvPicPr>
          <p:cNvPr id="39" name="Picture 38" descr="2442.jpe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296" y="3394702"/>
            <a:ext cx="1371600" cy="914400"/>
          </a:xfrm>
          <a:prstGeom prst="rect">
            <a:avLst/>
          </a:prstGeom>
        </p:spPr>
      </p:pic>
      <p:pic>
        <p:nvPicPr>
          <p:cNvPr id="40" name="Picture 39" descr="5441.jpe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833" y="3394065"/>
            <a:ext cx="1371600" cy="914400"/>
          </a:xfrm>
          <a:prstGeom prst="rect">
            <a:avLst/>
          </a:prstGeom>
        </p:spPr>
      </p:pic>
      <p:pic>
        <p:nvPicPr>
          <p:cNvPr id="41" name="Picture 40" descr="5944.jpe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632" y="3394065"/>
            <a:ext cx="1371600" cy="914400"/>
          </a:xfrm>
          <a:prstGeom prst="rect">
            <a:avLst/>
          </a:prstGeom>
        </p:spPr>
      </p:pic>
      <p:pic>
        <p:nvPicPr>
          <p:cNvPr id="30" name="Picture 29" descr="966.jpe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543" y="3394703"/>
            <a:ext cx="1371600" cy="914400"/>
          </a:xfrm>
          <a:prstGeom prst="rect">
            <a:avLst/>
          </a:prstGeom>
        </p:spPr>
      </p:pic>
      <p:pic>
        <p:nvPicPr>
          <p:cNvPr id="31" name="Picture 30" descr="5110.jpe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297" y="3394703"/>
            <a:ext cx="1371600" cy="914400"/>
          </a:xfrm>
          <a:prstGeom prst="rect">
            <a:avLst/>
          </a:prstGeom>
        </p:spPr>
      </p:pic>
      <p:pic>
        <p:nvPicPr>
          <p:cNvPr id="32" name="Picture 31" descr="6057.jpe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297" y="3394703"/>
            <a:ext cx="1371600" cy="914400"/>
          </a:xfrm>
          <a:prstGeom prst="rect">
            <a:avLst/>
          </a:prstGeom>
        </p:spPr>
      </p:pic>
      <p:pic>
        <p:nvPicPr>
          <p:cNvPr id="33" name="Picture 32" descr="111.jpe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297" y="3394703"/>
            <a:ext cx="1371600" cy="914400"/>
          </a:xfrm>
          <a:prstGeom prst="rect">
            <a:avLst/>
          </a:prstGeom>
        </p:spPr>
      </p:pic>
      <p:sp>
        <p:nvSpPr>
          <p:cNvPr id="56" name="Oval 55"/>
          <p:cNvSpPr/>
          <p:nvPr/>
        </p:nvSpPr>
        <p:spPr>
          <a:xfrm>
            <a:off x="6462367" y="1779047"/>
            <a:ext cx="409031" cy="365903"/>
          </a:xfrm>
          <a:prstGeom prst="ellipse">
            <a:avLst/>
          </a:prstGeom>
          <a:solidFill>
            <a:srgbClr val="AEA46D"/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819282" y="4557343"/>
            <a:ext cx="409031" cy="365903"/>
          </a:xfrm>
          <a:prstGeom prst="ellipse">
            <a:avLst/>
          </a:prstGeom>
          <a:solidFill>
            <a:schemeClr val="accent6">
              <a:lumMod val="75000"/>
              <a:alpha val="63000"/>
            </a:schemeClr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900145" y="4987817"/>
            <a:ext cx="409031" cy="365903"/>
          </a:xfrm>
          <a:prstGeom prst="ellipse">
            <a:avLst/>
          </a:prstGeom>
          <a:solidFill>
            <a:srgbClr val="800000">
              <a:alpha val="44000"/>
            </a:srgbClr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491114" y="1779047"/>
            <a:ext cx="409031" cy="36590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 descr="IMG_0277.jpg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5" b="17772"/>
          <a:stretch/>
        </p:blipFill>
        <p:spPr>
          <a:xfrm>
            <a:off x="3563201" y="4730590"/>
            <a:ext cx="2083415" cy="2022660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 flipV="1">
            <a:off x="6088674" y="2161092"/>
            <a:ext cx="228291" cy="129561"/>
          </a:xfrm>
          <a:prstGeom prst="line">
            <a:avLst/>
          </a:prstGeom>
          <a:ln w="38100" cmpd="sng">
            <a:headEnd type="diamond"/>
            <a:tailEnd type="diamon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967224" y="3910869"/>
            <a:ext cx="744418" cy="668484"/>
          </a:xfrm>
          <a:prstGeom prst="line">
            <a:avLst/>
          </a:prstGeom>
          <a:ln w="38100" cmpd="sng">
            <a:headEnd type="diamond"/>
            <a:tailEnd type="diamon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2352232" y="3646107"/>
            <a:ext cx="1268445" cy="1277140"/>
          </a:xfrm>
          <a:prstGeom prst="line">
            <a:avLst/>
          </a:prstGeom>
          <a:ln w="38100" cmpd="sng">
            <a:headEnd type="diamond"/>
            <a:tailEnd type="diamon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2093896" y="1983523"/>
            <a:ext cx="1526781" cy="548855"/>
          </a:xfrm>
          <a:prstGeom prst="line">
            <a:avLst/>
          </a:prstGeom>
          <a:ln w="38100" cmpd="sng">
            <a:headEnd type="diamond"/>
            <a:tailEnd type="diamon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-2183121" y="912216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Embed Images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-2246621" y="2229903"/>
            <a:ext cx="2017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r>
              <a:rPr lang="en-US" dirty="0" smtClean="0"/>
              <a:t>. Save input image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-2257287" y="2817614"/>
            <a:ext cx="16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5. Embed image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-2278371" y="3404576"/>
            <a:ext cx="2262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6. Find nearest cluster</a:t>
            </a:r>
            <a:endParaRPr lang="en-US" dirty="0"/>
          </a:p>
        </p:txBody>
      </p:sp>
      <p:pic>
        <p:nvPicPr>
          <p:cNvPr id="75" name="Picture 74" descr="random table.png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" t="8269" r="54545" b="42093"/>
          <a:stretch/>
        </p:blipFill>
        <p:spPr>
          <a:xfrm>
            <a:off x="3563200" y="4730590"/>
            <a:ext cx="2083415" cy="2070297"/>
          </a:xfrm>
          <a:prstGeom prst="rect">
            <a:avLst/>
          </a:prstGeom>
        </p:spPr>
      </p:pic>
      <p:sp>
        <p:nvSpPr>
          <p:cNvPr id="43" name="Title 1"/>
          <p:cNvSpPr txBox="1">
            <a:spLocks/>
          </p:cNvSpPr>
          <p:nvPr/>
        </p:nvSpPr>
        <p:spPr>
          <a:xfrm>
            <a:off x="-2886075" y="-952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Method</a:t>
            </a:r>
            <a:endParaRPr lang="en-US" sz="5000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92300" y="273070"/>
            <a:ext cx="510245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 smtClean="0">
                <a:solidFill>
                  <a:srgbClr val="595959"/>
                </a:solidFill>
                <a:latin typeface="Avenir Book"/>
                <a:cs typeface="Avenir Book"/>
              </a:rPr>
              <a:t>Step </a:t>
            </a:r>
            <a:r>
              <a:rPr lang="en-US" sz="2300" dirty="0">
                <a:solidFill>
                  <a:srgbClr val="595959"/>
                </a:solidFill>
                <a:latin typeface="Avenir Book"/>
                <a:cs typeface="Avenir Book"/>
              </a:rPr>
              <a:t>3</a:t>
            </a:r>
            <a:r>
              <a:rPr lang="en-US" sz="2300" dirty="0" smtClean="0">
                <a:solidFill>
                  <a:srgbClr val="595959"/>
                </a:solidFill>
                <a:latin typeface="Avenir Book"/>
                <a:cs typeface="Avenir Book"/>
              </a:rPr>
              <a:t>. Distance between images</a:t>
            </a:r>
            <a:endParaRPr lang="en-US" sz="2300" dirty="0">
              <a:solidFill>
                <a:srgbClr val="595959"/>
              </a:solidFill>
              <a:latin typeface="Avenir Book"/>
              <a:cs typeface="Avenir Book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576071" y="270444"/>
            <a:ext cx="510245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 smtClean="0">
                <a:solidFill>
                  <a:srgbClr val="595959"/>
                </a:solidFill>
                <a:latin typeface="Avenir Book"/>
                <a:cs typeface="Avenir Book"/>
              </a:rPr>
              <a:t>Step </a:t>
            </a:r>
            <a:r>
              <a:rPr lang="en-US" sz="2300" dirty="0" smtClean="0">
                <a:solidFill>
                  <a:srgbClr val="595959"/>
                </a:solidFill>
                <a:latin typeface="Avenir Book"/>
                <a:cs typeface="Avenir Book"/>
              </a:rPr>
              <a:t>4. Cluster</a:t>
            </a:r>
            <a:endParaRPr lang="en-US" sz="2300" dirty="0">
              <a:solidFill>
                <a:srgbClr val="595959"/>
              </a:solidFill>
              <a:latin typeface="Avenir Book"/>
              <a:cs typeface="Avenir Book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411300" y="258388"/>
            <a:ext cx="510245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 smtClean="0">
                <a:solidFill>
                  <a:srgbClr val="595959"/>
                </a:solidFill>
                <a:latin typeface="Avenir Book"/>
                <a:cs typeface="Avenir Book"/>
              </a:rPr>
              <a:t>Step </a:t>
            </a:r>
            <a:r>
              <a:rPr lang="en-US" sz="2300" dirty="0">
                <a:solidFill>
                  <a:srgbClr val="595959"/>
                </a:solidFill>
                <a:latin typeface="Avenir Book"/>
                <a:cs typeface="Avenir Book"/>
              </a:rPr>
              <a:t>5</a:t>
            </a:r>
            <a:r>
              <a:rPr lang="en-US" sz="2300" dirty="0" smtClean="0">
                <a:solidFill>
                  <a:srgbClr val="595959"/>
                </a:solidFill>
                <a:latin typeface="Avenir Book"/>
                <a:cs typeface="Avenir Book"/>
              </a:rPr>
              <a:t>. </a:t>
            </a:r>
            <a:r>
              <a:rPr lang="en-US" sz="2300" dirty="0" smtClean="0">
                <a:solidFill>
                  <a:srgbClr val="595959"/>
                </a:solidFill>
                <a:latin typeface="Avenir Book"/>
                <a:cs typeface="Avenir Book"/>
              </a:rPr>
              <a:t>Embed input image</a:t>
            </a:r>
            <a:endParaRPr lang="en-US" sz="2300" dirty="0">
              <a:solidFill>
                <a:srgbClr val="595959"/>
              </a:solidFill>
              <a:latin typeface="Avenir Book"/>
              <a:cs typeface="Avenir Book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390532" y="258388"/>
            <a:ext cx="510245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 smtClean="0">
                <a:solidFill>
                  <a:srgbClr val="595959"/>
                </a:solidFill>
                <a:latin typeface="Avenir Book"/>
                <a:cs typeface="Avenir Book"/>
              </a:rPr>
              <a:t>Step </a:t>
            </a:r>
            <a:r>
              <a:rPr lang="en-US" sz="2300" dirty="0" smtClean="0">
                <a:solidFill>
                  <a:srgbClr val="595959"/>
                </a:solidFill>
                <a:latin typeface="Avenir Book"/>
                <a:cs typeface="Avenir Book"/>
              </a:rPr>
              <a:t>6. Find n</a:t>
            </a:r>
            <a:r>
              <a:rPr lang="en-US" sz="2300" dirty="0" smtClean="0">
                <a:solidFill>
                  <a:srgbClr val="595959"/>
                </a:solidFill>
                <a:latin typeface="Avenir Book"/>
                <a:cs typeface="Avenir Book"/>
              </a:rPr>
              <a:t>earest cluster</a:t>
            </a:r>
            <a:endParaRPr lang="en-US" sz="2300" dirty="0">
              <a:solidFill>
                <a:srgbClr val="595959"/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249995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7826E-6 -6.5896E-6 L -0.04945 0.18497 " pathEditMode="relative" ptsTypes="AA">
                                      <p:cBhvr>
                                        <p:cTn id="6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0248E-6 2.25434E-6 L -0.25647 0.04994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23" y="2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4883E-6 2.25434E-6 L -0.25664 0.1852 " pathEditMode="relative" ptsTypes="AA">
                                      <p:cBhvr>
                                        <p:cTn id="10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2.25434E-6 L -0.21448 0.30959 " pathEditMode="relative" ptsTypes="AA">
                                      <p:cBhvr>
                                        <p:cTn id="12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7305E-6 2.25434E-6 L -0.0564 -0.34567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28" y="-1729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6321E-6 -1.21387E-6 L -0.2589 -0.12648 " pathEditMode="relative" ptsTypes="AA">
                                      <p:cBhvr>
                                        <p:cTn id="16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194E-6 -1.21387E-6 L -0.18862 -0.2111 " pathEditMode="relative" ptsTypes="AA">
                                      <p:cBhvr>
                                        <p:cTn id="18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097E-7 -1.21387E-6 L -0.3087 -0.3459 " pathEditMode="relative" ptsTypes="AA">
                                      <p:cBhvr>
                                        <p:cTn id="20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77425E-6 -1.21387E-6 L 0.13048 -0.17295 " pathEditMode="relative" ptsTypes="AA">
                                      <p:cBhvr>
                                        <p:cTn id="22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9731E-6 2.25434E-6 L 0.27018 -0.3459 " pathEditMode="relative" rAng="0" ptsTypes="AA">
                                      <p:cBhvr>
                                        <p:cTn id="24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00" y="-1729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2074E-6 -2.31214E-6 L 0.45046 -0.3711 " pathEditMode="relative" ptsTypes="AA">
                                      <p:cBhvr>
                                        <p:cTn id="26" dur="3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6321E-6 2.25434E-6 L 0.38313 -0.2111 " pathEditMode="relative" ptsTypes="AA">
                                      <p:cBhvr>
                                        <p:cTn id="28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25351E-6 6.12717E-6 L 0.18549 0.05018 " pathEditMode="relative" ptsTypes="AA">
                                      <p:cBhvr>
                                        <p:cTn id="30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87559E-6 2.25434E-6 L 0.27034 0.15491 " pathEditMode="relative" ptsTypes="AA">
                                      <p:cBhvr>
                                        <p:cTn id="32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6321E-6 4.62428E-6 L 0.40898 0.05017 " pathEditMode="relative" ptsTypes="AA">
                                      <p:cBhvr>
                                        <p:cTn id="34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0248E-6 3.4104E-6 L 0.44438 0.30959 " pathEditMode="relative" ptsTypes="AA">
                                      <p:cBhvr>
                                        <p:cTn id="36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4.44444E-6 L 0.03108 -0.453 " pathEditMode="relative" rAng="0" ptsTypes="AA">
                                      <p:cBhvr>
                                        <p:cTn id="139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5" y="-2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50" grpId="0" animBg="1"/>
      <p:bldP spid="50" grpId="1" animBg="1"/>
      <p:bldP spid="53" grpId="0" animBg="1"/>
      <p:bldP spid="54" grpId="0" animBg="1"/>
      <p:bldP spid="54" grpId="1" animBg="1"/>
      <p:bldP spid="56" grpId="0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44" grpId="0"/>
      <p:bldP spid="45" grpId="0"/>
      <p:bldP spid="45" grpId="1"/>
      <p:bldP spid="46" grpId="0"/>
      <p:bldP spid="46" grpId="1"/>
      <p:bldP spid="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 52"/>
          <p:cNvSpPr/>
          <p:nvPr/>
        </p:nvSpPr>
        <p:spPr>
          <a:xfrm>
            <a:off x="3895811" y="634224"/>
            <a:ext cx="5075968" cy="2570984"/>
          </a:xfrm>
          <a:custGeom>
            <a:avLst/>
            <a:gdLst>
              <a:gd name="connsiteX0" fmla="*/ 307794 w 5075968"/>
              <a:gd name="connsiteY0" fmla="*/ 2453871 h 2570984"/>
              <a:gd name="connsiteX1" fmla="*/ 4441162 w 5075968"/>
              <a:gd name="connsiteY1" fmla="*/ 2281682 h 2570984"/>
              <a:gd name="connsiteX2" fmla="*/ 4957833 w 5075968"/>
              <a:gd name="connsiteY2" fmla="*/ 430640 h 2570984"/>
              <a:gd name="connsiteX3" fmla="*/ 3386292 w 5075968"/>
              <a:gd name="connsiteY3" fmla="*/ 166 h 2570984"/>
              <a:gd name="connsiteX4" fmla="*/ 1470303 w 5075968"/>
              <a:gd name="connsiteY4" fmla="*/ 387593 h 2570984"/>
              <a:gd name="connsiteX5" fmla="*/ 781409 w 5075968"/>
              <a:gd name="connsiteY5" fmla="*/ 1011781 h 2570984"/>
              <a:gd name="connsiteX6" fmla="*/ 350850 w 5075968"/>
              <a:gd name="connsiteY6" fmla="*/ 1162447 h 2570984"/>
              <a:gd name="connsiteX7" fmla="*/ 307794 w 5075968"/>
              <a:gd name="connsiteY7" fmla="*/ 2453871 h 2570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75968" h="2570984">
                <a:moveTo>
                  <a:pt x="307794" y="2453871"/>
                </a:moveTo>
                <a:cubicBezTo>
                  <a:pt x="989513" y="2640410"/>
                  <a:pt x="3666156" y="2618887"/>
                  <a:pt x="4441162" y="2281682"/>
                </a:cubicBezTo>
                <a:cubicBezTo>
                  <a:pt x="5216168" y="1944477"/>
                  <a:pt x="5133645" y="810893"/>
                  <a:pt x="4957833" y="430640"/>
                </a:cubicBezTo>
                <a:cubicBezTo>
                  <a:pt x="4782021" y="50387"/>
                  <a:pt x="3967547" y="7340"/>
                  <a:pt x="3386292" y="166"/>
                </a:cubicBezTo>
                <a:cubicBezTo>
                  <a:pt x="2805037" y="-7008"/>
                  <a:pt x="1904450" y="218990"/>
                  <a:pt x="1470303" y="387593"/>
                </a:cubicBezTo>
                <a:cubicBezTo>
                  <a:pt x="1036156" y="556195"/>
                  <a:pt x="967985" y="882639"/>
                  <a:pt x="781409" y="1011781"/>
                </a:cubicBezTo>
                <a:cubicBezTo>
                  <a:pt x="594834" y="1140923"/>
                  <a:pt x="422610" y="925686"/>
                  <a:pt x="350850" y="1162447"/>
                </a:cubicBezTo>
                <a:cubicBezTo>
                  <a:pt x="279090" y="1399208"/>
                  <a:pt x="-373925" y="2267332"/>
                  <a:pt x="307794" y="2453871"/>
                </a:cubicBezTo>
                <a:close/>
              </a:path>
            </a:pathLst>
          </a:custGeom>
          <a:solidFill>
            <a:srgbClr val="FFF1A0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IMG_0277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5" b="17772"/>
          <a:stretch/>
        </p:blipFill>
        <p:spPr>
          <a:xfrm>
            <a:off x="3911686" y="1667210"/>
            <a:ext cx="2090943" cy="2029968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501443" y="1710894"/>
            <a:ext cx="409031" cy="365903"/>
          </a:xfrm>
          <a:prstGeom prst="ellipse">
            <a:avLst/>
          </a:prstGeom>
          <a:solidFill>
            <a:srgbClr val="AEA46D"/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1471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26" y="752810"/>
            <a:ext cx="1371600" cy="914400"/>
          </a:xfrm>
          <a:prstGeom prst="rect">
            <a:avLst/>
          </a:prstGeom>
        </p:spPr>
      </p:pic>
      <p:pic>
        <p:nvPicPr>
          <p:cNvPr id="18" name="Picture 17" descr="2442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973" y="1860199"/>
            <a:ext cx="1371600" cy="914400"/>
          </a:xfrm>
          <a:prstGeom prst="rect">
            <a:avLst/>
          </a:prstGeom>
        </p:spPr>
      </p:pic>
      <p:pic>
        <p:nvPicPr>
          <p:cNvPr id="19" name="Picture 18" descr="5441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26" y="1210010"/>
            <a:ext cx="1371600" cy="914400"/>
          </a:xfrm>
          <a:prstGeom prst="rect">
            <a:avLst/>
          </a:prstGeom>
        </p:spPr>
      </p:pic>
      <p:pic>
        <p:nvPicPr>
          <p:cNvPr id="20" name="Picture 19" descr="5944.jpe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373" y="1949676"/>
            <a:ext cx="1371600" cy="914400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6127750" y="2092939"/>
            <a:ext cx="228291" cy="129561"/>
          </a:xfrm>
          <a:prstGeom prst="line">
            <a:avLst/>
          </a:prstGeom>
          <a:ln w="38100" cmpd="sng">
            <a:headEnd type="diamond"/>
            <a:tailEnd type="diamon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-2246621" y="3924593"/>
            <a:ext cx="2246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  <a:r>
              <a:rPr lang="en-US" dirty="0" smtClean="0"/>
              <a:t>. Return images from that cluster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-2886075" y="-95250"/>
            <a:ext cx="8229600" cy="1143000"/>
          </a:xfrm>
        </p:spPr>
        <p:txBody>
          <a:bodyPr/>
          <a:lstStyle/>
          <a:p>
            <a:r>
              <a:rPr lang="en-US" sz="5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Method</a:t>
            </a:r>
            <a:endParaRPr lang="en-US" sz="5000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16100" y="281134"/>
            <a:ext cx="510245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 smtClean="0">
                <a:solidFill>
                  <a:srgbClr val="595959"/>
                </a:solidFill>
                <a:latin typeface="Avenir Book"/>
                <a:cs typeface="Avenir Book"/>
              </a:rPr>
              <a:t>Step </a:t>
            </a:r>
            <a:r>
              <a:rPr lang="en-US" sz="2300" dirty="0">
                <a:solidFill>
                  <a:srgbClr val="595959"/>
                </a:solidFill>
                <a:latin typeface="Avenir Book"/>
                <a:cs typeface="Avenir Book"/>
              </a:rPr>
              <a:t>7</a:t>
            </a:r>
            <a:r>
              <a:rPr lang="en-US" sz="2300" dirty="0" smtClean="0">
                <a:solidFill>
                  <a:srgbClr val="595959"/>
                </a:solidFill>
                <a:latin typeface="Avenir Book"/>
                <a:cs typeface="Avenir Book"/>
              </a:rPr>
              <a:t>. </a:t>
            </a:r>
            <a:r>
              <a:rPr lang="en-US" sz="2300" dirty="0" smtClean="0">
                <a:solidFill>
                  <a:srgbClr val="595959"/>
                </a:solidFill>
                <a:latin typeface="Avenir Book"/>
                <a:cs typeface="Avenir Book"/>
              </a:rPr>
              <a:t>Check for duplicates</a:t>
            </a:r>
            <a:endParaRPr lang="en-US" sz="2300" dirty="0">
              <a:solidFill>
                <a:srgbClr val="595959"/>
              </a:solidFill>
              <a:latin typeface="Avenir Book"/>
              <a:cs typeface="Avenir Book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33424" y="3154408"/>
            <a:ext cx="5102450" cy="3462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300" dirty="0" smtClean="0">
                <a:solidFill>
                  <a:srgbClr val="595959"/>
                </a:solidFill>
                <a:latin typeface="Avenir Book"/>
                <a:cs typeface="Avenir Book"/>
              </a:rPr>
              <a:t>1. Source reference images</a:t>
            </a:r>
          </a:p>
          <a:p>
            <a:pPr>
              <a:spcBef>
                <a:spcPts val="600"/>
              </a:spcBef>
            </a:pPr>
            <a:r>
              <a:rPr lang="en-US" sz="2300" dirty="0" smtClean="0">
                <a:solidFill>
                  <a:srgbClr val="595959"/>
                </a:solidFill>
                <a:latin typeface="Avenir Book"/>
                <a:cs typeface="Avenir Book"/>
              </a:rPr>
              <a:t>2. Embed reference images</a:t>
            </a:r>
            <a:endParaRPr lang="en-US" sz="2300" dirty="0">
              <a:solidFill>
                <a:srgbClr val="595959"/>
              </a:solidFill>
              <a:latin typeface="Avenir Book"/>
              <a:cs typeface="Avenir Book"/>
            </a:endParaRPr>
          </a:p>
          <a:p>
            <a:pPr>
              <a:spcBef>
                <a:spcPts val="600"/>
              </a:spcBef>
            </a:pPr>
            <a:r>
              <a:rPr lang="en-US" sz="2300" dirty="0" smtClean="0">
                <a:solidFill>
                  <a:srgbClr val="595959"/>
                </a:solidFill>
                <a:latin typeface="Avenir Book"/>
                <a:cs typeface="Avenir Book"/>
              </a:rPr>
              <a:t>3. Distance between </a:t>
            </a:r>
            <a:r>
              <a:rPr lang="en-US" sz="2300" dirty="0" err="1" smtClean="0">
                <a:solidFill>
                  <a:srgbClr val="595959"/>
                </a:solidFill>
                <a:latin typeface="Avenir Book"/>
                <a:cs typeface="Avenir Book"/>
              </a:rPr>
              <a:t>embeddings</a:t>
            </a:r>
            <a:endParaRPr lang="en-US" sz="2300" dirty="0" smtClean="0">
              <a:solidFill>
                <a:srgbClr val="595959"/>
              </a:solidFill>
              <a:latin typeface="Avenir Book"/>
              <a:cs typeface="Avenir Book"/>
            </a:endParaRPr>
          </a:p>
          <a:p>
            <a:pPr>
              <a:spcBef>
                <a:spcPts val="600"/>
              </a:spcBef>
            </a:pPr>
            <a:r>
              <a:rPr lang="en-US" sz="2300" dirty="0" smtClean="0">
                <a:solidFill>
                  <a:srgbClr val="595959"/>
                </a:solidFill>
                <a:latin typeface="Avenir Book"/>
                <a:cs typeface="Avenir Book"/>
              </a:rPr>
              <a:t>4. Cluster</a:t>
            </a:r>
            <a:endParaRPr lang="en-US" sz="2300" dirty="0">
              <a:solidFill>
                <a:srgbClr val="595959"/>
              </a:solidFill>
              <a:latin typeface="Avenir Book"/>
              <a:cs typeface="Avenir Book"/>
            </a:endParaRPr>
          </a:p>
          <a:p>
            <a:pPr>
              <a:spcBef>
                <a:spcPts val="600"/>
              </a:spcBef>
            </a:pPr>
            <a:r>
              <a:rPr lang="en-US" sz="2300" dirty="0" smtClean="0">
                <a:solidFill>
                  <a:srgbClr val="595959"/>
                </a:solidFill>
                <a:latin typeface="Avenir Book"/>
                <a:cs typeface="Avenir Book"/>
              </a:rPr>
              <a:t>5. Embed input image </a:t>
            </a:r>
          </a:p>
          <a:p>
            <a:pPr>
              <a:spcBef>
                <a:spcPts val="600"/>
              </a:spcBef>
            </a:pPr>
            <a:r>
              <a:rPr lang="en-US" sz="2300" dirty="0" smtClean="0">
                <a:solidFill>
                  <a:srgbClr val="595959"/>
                </a:solidFill>
                <a:latin typeface="Avenir Book"/>
                <a:cs typeface="Avenir Book"/>
              </a:rPr>
              <a:t>6. Find n</a:t>
            </a:r>
            <a:r>
              <a:rPr lang="en-US" sz="2300" dirty="0" smtClean="0">
                <a:solidFill>
                  <a:srgbClr val="595959"/>
                </a:solidFill>
                <a:latin typeface="Avenir Book"/>
                <a:cs typeface="Avenir Book"/>
              </a:rPr>
              <a:t>earest cluster</a:t>
            </a:r>
          </a:p>
          <a:p>
            <a:pPr>
              <a:spcBef>
                <a:spcPts val="600"/>
              </a:spcBef>
            </a:pPr>
            <a:r>
              <a:rPr lang="en-US" sz="2300" dirty="0" smtClean="0">
                <a:solidFill>
                  <a:srgbClr val="595959"/>
                </a:solidFill>
                <a:latin typeface="Avenir Book"/>
                <a:cs typeface="Avenir Book"/>
              </a:rPr>
              <a:t>7. Check for duplicate</a:t>
            </a:r>
          </a:p>
          <a:p>
            <a:pPr>
              <a:spcBef>
                <a:spcPts val="600"/>
              </a:spcBef>
            </a:pPr>
            <a:r>
              <a:rPr lang="en-US" sz="2300" dirty="0">
                <a:solidFill>
                  <a:srgbClr val="595959"/>
                </a:solidFill>
                <a:latin typeface="Avenir Book"/>
                <a:cs typeface="Avenir Book"/>
              </a:rPr>
              <a:t>8</a:t>
            </a:r>
            <a:r>
              <a:rPr lang="en-US" sz="2300" dirty="0" smtClean="0">
                <a:solidFill>
                  <a:srgbClr val="595959"/>
                </a:solidFill>
                <a:latin typeface="Avenir Book"/>
                <a:cs typeface="Avenir Book"/>
              </a:rPr>
              <a:t>. </a:t>
            </a:r>
            <a:r>
              <a:rPr lang="en-US" sz="2300" dirty="0">
                <a:solidFill>
                  <a:srgbClr val="595959"/>
                </a:solidFill>
                <a:latin typeface="Avenir Book"/>
                <a:cs typeface="Avenir Book"/>
              </a:rPr>
              <a:t>Return images from </a:t>
            </a:r>
            <a:r>
              <a:rPr lang="en-US" sz="2300" dirty="0" smtClean="0">
                <a:solidFill>
                  <a:srgbClr val="595959"/>
                </a:solidFill>
                <a:latin typeface="Avenir Book"/>
                <a:cs typeface="Avenir Book"/>
              </a:rPr>
              <a:t>cluster</a:t>
            </a:r>
            <a:endParaRPr lang="en-US" sz="2300" dirty="0">
              <a:solidFill>
                <a:srgbClr val="595959"/>
              </a:solidFill>
              <a:latin typeface="Avenir Book"/>
              <a:cs typeface="Avenir Book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16050" y="281134"/>
            <a:ext cx="510245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 smtClean="0">
                <a:solidFill>
                  <a:srgbClr val="595959"/>
                </a:solidFill>
                <a:latin typeface="Avenir Book"/>
                <a:cs typeface="Avenir Book"/>
              </a:rPr>
              <a:t>Step </a:t>
            </a:r>
            <a:r>
              <a:rPr lang="en-US" sz="2300" dirty="0" smtClean="0">
                <a:solidFill>
                  <a:srgbClr val="595959"/>
                </a:solidFill>
                <a:latin typeface="Avenir Book"/>
                <a:cs typeface="Avenir Book"/>
              </a:rPr>
              <a:t>8. </a:t>
            </a:r>
            <a:r>
              <a:rPr lang="en-US" sz="2300" dirty="0" smtClean="0">
                <a:solidFill>
                  <a:srgbClr val="595959"/>
                </a:solidFill>
                <a:latin typeface="Avenir Book"/>
                <a:cs typeface="Avenir Book"/>
              </a:rPr>
              <a:t>Return images</a:t>
            </a:r>
            <a:endParaRPr lang="en-US" sz="2300" dirty="0">
              <a:solidFill>
                <a:srgbClr val="595959"/>
              </a:solidFill>
              <a:latin typeface="Avenir Book"/>
              <a:cs typeface="Avenir Book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46250" y="281134"/>
            <a:ext cx="510245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 smtClean="0">
                <a:solidFill>
                  <a:srgbClr val="595959"/>
                </a:solidFill>
                <a:latin typeface="Avenir Book"/>
                <a:cs typeface="Avenir Book"/>
              </a:rPr>
              <a:t>Step </a:t>
            </a:r>
            <a:r>
              <a:rPr lang="en-US" sz="2300" dirty="0" smtClean="0">
                <a:solidFill>
                  <a:srgbClr val="595959"/>
                </a:solidFill>
                <a:latin typeface="Avenir Book"/>
                <a:cs typeface="Avenir Book"/>
              </a:rPr>
              <a:t>6. Find n</a:t>
            </a:r>
            <a:r>
              <a:rPr lang="en-US" sz="2300" dirty="0" smtClean="0">
                <a:solidFill>
                  <a:srgbClr val="595959"/>
                </a:solidFill>
                <a:latin typeface="Avenir Book"/>
                <a:cs typeface="Avenir Book"/>
              </a:rPr>
              <a:t>earest cluster</a:t>
            </a:r>
            <a:endParaRPr lang="en-US" sz="2300" dirty="0">
              <a:solidFill>
                <a:srgbClr val="595959"/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687656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2.22222E-6 L 0.29011 0.33033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97" y="1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6 -0.00879 L -0.43697 0.29653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69" y="15255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22 4.44444E-6 L -0.54947 0.17175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72" y="858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6 -0.07061 L -0.66736 0.51412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997" y="2923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1.11111E-6 L -0.69947 0.06667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983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5" grpId="0"/>
      <p:bldP spid="16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/>
        </p:nvSpPr>
        <p:spPr>
          <a:xfrm>
            <a:off x="1908573" y="5605462"/>
            <a:ext cx="1252538" cy="125253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-2206227" y="1952746"/>
            <a:ext cx="9978627" cy="3879019"/>
            <a:chOff x="-2206227" y="1952746"/>
            <a:chExt cx="9978627" cy="3879019"/>
          </a:xfrm>
        </p:grpSpPr>
        <p:pic>
          <p:nvPicPr>
            <p:cNvPr id="25" name="Picture 24" descr="unnamed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74" t="27408" r="21726" b="35555"/>
            <a:stretch/>
          </p:blipFill>
          <p:spPr>
            <a:xfrm>
              <a:off x="711200" y="2698156"/>
              <a:ext cx="7061200" cy="3057409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/>
          </p:nvGrpSpPr>
          <p:grpSpPr>
            <a:xfrm>
              <a:off x="-2206227" y="1952746"/>
              <a:ext cx="8229600" cy="3879019"/>
              <a:chOff x="-2206227" y="1952746"/>
              <a:chExt cx="8229600" cy="3879019"/>
            </a:xfrm>
          </p:grpSpPr>
          <p:sp>
            <p:nvSpPr>
              <p:cNvPr id="29" name="Title 1"/>
              <p:cNvSpPr txBox="1">
                <a:spLocks/>
              </p:cNvSpPr>
              <p:nvPr/>
            </p:nvSpPr>
            <p:spPr>
              <a:xfrm>
                <a:off x="-2206227" y="1952746"/>
                <a:ext cx="8229600" cy="1143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5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ook"/>
                    <a:cs typeface="Avenir Book"/>
                  </a:rPr>
                  <a:t>Input</a:t>
                </a:r>
                <a:endParaRPr lang="en-US" sz="2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ook"/>
                  <a:cs typeface="Avenir Book"/>
                </a:endParaRPr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1273573" y="2028946"/>
                <a:ext cx="1371600" cy="3802819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" name="Title 1"/>
          <p:cNvSpPr txBox="1">
            <a:spLocks/>
          </p:cNvSpPr>
          <p:nvPr/>
        </p:nvSpPr>
        <p:spPr>
          <a:xfrm>
            <a:off x="-2327275" y="27152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Challenges</a:t>
            </a:r>
            <a:endParaRPr lang="en-US" sz="5000" b="1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15" name="Freeform 14"/>
          <p:cNvSpPr/>
          <p:nvPr/>
        </p:nvSpPr>
        <p:spPr>
          <a:xfrm rot="16406565">
            <a:off x="4938004" y="3107028"/>
            <a:ext cx="4984578" cy="4495801"/>
          </a:xfrm>
          <a:custGeom>
            <a:avLst/>
            <a:gdLst>
              <a:gd name="connsiteX0" fmla="*/ 695079 w 4583843"/>
              <a:gd name="connsiteY0" fmla="*/ 202915 h 3722913"/>
              <a:gd name="connsiteX1" fmla="*/ 1679329 w 4583843"/>
              <a:gd name="connsiteY1" fmla="*/ 393415 h 3722913"/>
              <a:gd name="connsiteX2" fmla="*/ 1298329 w 4583843"/>
              <a:gd name="connsiteY2" fmla="*/ 2520665 h 3722913"/>
              <a:gd name="connsiteX3" fmla="*/ 4028829 w 4583843"/>
              <a:gd name="connsiteY3" fmla="*/ 3012790 h 3722913"/>
              <a:gd name="connsiteX4" fmla="*/ 4251079 w 4583843"/>
              <a:gd name="connsiteY4" fmla="*/ 3489040 h 3722913"/>
              <a:gd name="connsiteX5" fmla="*/ 298204 w 4583843"/>
              <a:gd name="connsiteY5" fmla="*/ 3457290 h 3722913"/>
              <a:gd name="connsiteX6" fmla="*/ 329954 w 4583843"/>
              <a:gd name="connsiteY6" fmla="*/ 266415 h 3722913"/>
              <a:gd name="connsiteX7" fmla="*/ 695079 w 4583843"/>
              <a:gd name="connsiteY7" fmla="*/ 202915 h 3722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83843" h="3722913">
                <a:moveTo>
                  <a:pt x="695079" y="202915"/>
                </a:moveTo>
                <a:cubicBezTo>
                  <a:pt x="919975" y="224082"/>
                  <a:pt x="1578787" y="7123"/>
                  <a:pt x="1679329" y="393415"/>
                </a:cubicBezTo>
                <a:cubicBezTo>
                  <a:pt x="1779871" y="779707"/>
                  <a:pt x="906746" y="2084103"/>
                  <a:pt x="1298329" y="2520665"/>
                </a:cubicBezTo>
                <a:cubicBezTo>
                  <a:pt x="1689912" y="2957227"/>
                  <a:pt x="3536704" y="2851394"/>
                  <a:pt x="4028829" y="3012790"/>
                </a:cubicBezTo>
                <a:cubicBezTo>
                  <a:pt x="4520954" y="3174186"/>
                  <a:pt x="4872850" y="3414957"/>
                  <a:pt x="4251079" y="3489040"/>
                </a:cubicBezTo>
                <a:cubicBezTo>
                  <a:pt x="3629308" y="3563123"/>
                  <a:pt x="951725" y="3994394"/>
                  <a:pt x="298204" y="3457290"/>
                </a:cubicBezTo>
                <a:cubicBezTo>
                  <a:pt x="-355317" y="2920186"/>
                  <a:pt x="258516" y="814103"/>
                  <a:pt x="329954" y="266415"/>
                </a:cubicBezTo>
                <a:cubicBezTo>
                  <a:pt x="401392" y="-281273"/>
                  <a:pt x="470183" y="181748"/>
                  <a:pt x="695079" y="20291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 rot="11235685">
            <a:off x="3267645" y="-943730"/>
            <a:ext cx="7044389" cy="2132689"/>
          </a:xfrm>
          <a:custGeom>
            <a:avLst/>
            <a:gdLst>
              <a:gd name="connsiteX0" fmla="*/ 212897 w 7044389"/>
              <a:gd name="connsiteY0" fmla="*/ 1477264 h 1833249"/>
              <a:gd name="connsiteX1" fmla="*/ 1914697 w 7044389"/>
              <a:gd name="connsiteY1" fmla="*/ 791464 h 1833249"/>
              <a:gd name="connsiteX2" fmla="*/ 4226097 w 7044389"/>
              <a:gd name="connsiteY2" fmla="*/ 969264 h 1833249"/>
              <a:gd name="connsiteX3" fmla="*/ 6105697 w 7044389"/>
              <a:gd name="connsiteY3" fmla="*/ 4064 h 1833249"/>
              <a:gd name="connsiteX4" fmla="*/ 6969297 w 7044389"/>
              <a:gd name="connsiteY4" fmla="*/ 1401064 h 1833249"/>
              <a:gd name="connsiteX5" fmla="*/ 4251497 w 7044389"/>
              <a:gd name="connsiteY5" fmla="*/ 1832864 h 1833249"/>
              <a:gd name="connsiteX6" fmla="*/ 263697 w 7044389"/>
              <a:gd name="connsiteY6" fmla="*/ 1477264 h 1833249"/>
              <a:gd name="connsiteX7" fmla="*/ 365297 w 7044389"/>
              <a:gd name="connsiteY7" fmla="*/ 1451864 h 183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44389" h="1833249">
                <a:moveTo>
                  <a:pt x="212897" y="1477264"/>
                </a:moveTo>
                <a:cubicBezTo>
                  <a:pt x="729363" y="1176697"/>
                  <a:pt x="1245830" y="876131"/>
                  <a:pt x="1914697" y="791464"/>
                </a:cubicBezTo>
                <a:cubicBezTo>
                  <a:pt x="2583564" y="706797"/>
                  <a:pt x="3527597" y="1100497"/>
                  <a:pt x="4226097" y="969264"/>
                </a:cubicBezTo>
                <a:cubicBezTo>
                  <a:pt x="4924597" y="838031"/>
                  <a:pt x="5648497" y="-67903"/>
                  <a:pt x="6105697" y="4064"/>
                </a:cubicBezTo>
                <a:cubicBezTo>
                  <a:pt x="6562897" y="76031"/>
                  <a:pt x="7278330" y="1096264"/>
                  <a:pt x="6969297" y="1401064"/>
                </a:cubicBezTo>
                <a:cubicBezTo>
                  <a:pt x="6660264" y="1705864"/>
                  <a:pt x="5369097" y="1820164"/>
                  <a:pt x="4251497" y="1832864"/>
                </a:cubicBezTo>
                <a:cubicBezTo>
                  <a:pt x="3133897" y="1845564"/>
                  <a:pt x="911397" y="1540764"/>
                  <a:pt x="263697" y="1477264"/>
                </a:cubicBezTo>
                <a:cubicBezTo>
                  <a:pt x="-384003" y="1413764"/>
                  <a:pt x="365297" y="1451864"/>
                  <a:pt x="365297" y="1451864"/>
                </a:cubicBezTo>
              </a:path>
            </a:pathLst>
          </a:custGeom>
          <a:solidFill>
            <a:srgbClr val="C0504D">
              <a:alpha val="75000"/>
            </a:srgb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pizza_recs.jpe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7" t="11225" r="5508"/>
          <a:stretch/>
        </p:blipFill>
        <p:spPr>
          <a:xfrm>
            <a:off x="709565" y="2486146"/>
            <a:ext cx="7369269" cy="3749278"/>
          </a:xfrm>
          <a:prstGeom prst="rect">
            <a:avLst/>
          </a:prstGeom>
        </p:spPr>
      </p:pic>
      <p:pic>
        <p:nvPicPr>
          <p:cNvPr id="9" name="Picture 8" descr="1568060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044" y="757356"/>
            <a:ext cx="2635250" cy="263525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5542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/>
        </p:nvSpPr>
        <p:spPr>
          <a:xfrm>
            <a:off x="2457849" y="4775993"/>
            <a:ext cx="1252538" cy="125253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79400" y="26322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Conclusion</a:t>
            </a:r>
            <a:endParaRPr lang="en-US" sz="5000" b="1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15" name="Freeform 14"/>
          <p:cNvSpPr/>
          <p:nvPr/>
        </p:nvSpPr>
        <p:spPr>
          <a:xfrm rot="16406565">
            <a:off x="4938004" y="3107028"/>
            <a:ext cx="4984578" cy="4495801"/>
          </a:xfrm>
          <a:custGeom>
            <a:avLst/>
            <a:gdLst>
              <a:gd name="connsiteX0" fmla="*/ 695079 w 4583843"/>
              <a:gd name="connsiteY0" fmla="*/ 202915 h 3722913"/>
              <a:gd name="connsiteX1" fmla="*/ 1679329 w 4583843"/>
              <a:gd name="connsiteY1" fmla="*/ 393415 h 3722913"/>
              <a:gd name="connsiteX2" fmla="*/ 1298329 w 4583843"/>
              <a:gd name="connsiteY2" fmla="*/ 2520665 h 3722913"/>
              <a:gd name="connsiteX3" fmla="*/ 4028829 w 4583843"/>
              <a:gd name="connsiteY3" fmla="*/ 3012790 h 3722913"/>
              <a:gd name="connsiteX4" fmla="*/ 4251079 w 4583843"/>
              <a:gd name="connsiteY4" fmla="*/ 3489040 h 3722913"/>
              <a:gd name="connsiteX5" fmla="*/ 298204 w 4583843"/>
              <a:gd name="connsiteY5" fmla="*/ 3457290 h 3722913"/>
              <a:gd name="connsiteX6" fmla="*/ 329954 w 4583843"/>
              <a:gd name="connsiteY6" fmla="*/ 266415 h 3722913"/>
              <a:gd name="connsiteX7" fmla="*/ 695079 w 4583843"/>
              <a:gd name="connsiteY7" fmla="*/ 202915 h 3722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83843" h="3722913">
                <a:moveTo>
                  <a:pt x="695079" y="202915"/>
                </a:moveTo>
                <a:cubicBezTo>
                  <a:pt x="919975" y="224082"/>
                  <a:pt x="1578787" y="7123"/>
                  <a:pt x="1679329" y="393415"/>
                </a:cubicBezTo>
                <a:cubicBezTo>
                  <a:pt x="1779871" y="779707"/>
                  <a:pt x="906746" y="2084103"/>
                  <a:pt x="1298329" y="2520665"/>
                </a:cubicBezTo>
                <a:cubicBezTo>
                  <a:pt x="1689912" y="2957227"/>
                  <a:pt x="3536704" y="2851394"/>
                  <a:pt x="4028829" y="3012790"/>
                </a:cubicBezTo>
                <a:cubicBezTo>
                  <a:pt x="4520954" y="3174186"/>
                  <a:pt x="4872850" y="3414957"/>
                  <a:pt x="4251079" y="3489040"/>
                </a:cubicBezTo>
                <a:cubicBezTo>
                  <a:pt x="3629308" y="3563123"/>
                  <a:pt x="951725" y="3994394"/>
                  <a:pt x="298204" y="3457290"/>
                </a:cubicBezTo>
                <a:cubicBezTo>
                  <a:pt x="-355317" y="2920186"/>
                  <a:pt x="258516" y="814103"/>
                  <a:pt x="329954" y="266415"/>
                </a:cubicBezTo>
                <a:cubicBezTo>
                  <a:pt x="401392" y="-281273"/>
                  <a:pt x="470183" y="181748"/>
                  <a:pt x="695079" y="20291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 rot="11235685">
            <a:off x="3267645" y="-943730"/>
            <a:ext cx="7044389" cy="2132689"/>
          </a:xfrm>
          <a:custGeom>
            <a:avLst/>
            <a:gdLst>
              <a:gd name="connsiteX0" fmla="*/ 212897 w 7044389"/>
              <a:gd name="connsiteY0" fmla="*/ 1477264 h 1833249"/>
              <a:gd name="connsiteX1" fmla="*/ 1914697 w 7044389"/>
              <a:gd name="connsiteY1" fmla="*/ 791464 h 1833249"/>
              <a:gd name="connsiteX2" fmla="*/ 4226097 w 7044389"/>
              <a:gd name="connsiteY2" fmla="*/ 969264 h 1833249"/>
              <a:gd name="connsiteX3" fmla="*/ 6105697 w 7044389"/>
              <a:gd name="connsiteY3" fmla="*/ 4064 h 1833249"/>
              <a:gd name="connsiteX4" fmla="*/ 6969297 w 7044389"/>
              <a:gd name="connsiteY4" fmla="*/ 1401064 h 1833249"/>
              <a:gd name="connsiteX5" fmla="*/ 4251497 w 7044389"/>
              <a:gd name="connsiteY5" fmla="*/ 1832864 h 1833249"/>
              <a:gd name="connsiteX6" fmla="*/ 263697 w 7044389"/>
              <a:gd name="connsiteY6" fmla="*/ 1477264 h 1833249"/>
              <a:gd name="connsiteX7" fmla="*/ 365297 w 7044389"/>
              <a:gd name="connsiteY7" fmla="*/ 1451864 h 183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44389" h="1833249">
                <a:moveTo>
                  <a:pt x="212897" y="1477264"/>
                </a:moveTo>
                <a:cubicBezTo>
                  <a:pt x="729363" y="1176697"/>
                  <a:pt x="1245830" y="876131"/>
                  <a:pt x="1914697" y="791464"/>
                </a:cubicBezTo>
                <a:cubicBezTo>
                  <a:pt x="2583564" y="706797"/>
                  <a:pt x="3527597" y="1100497"/>
                  <a:pt x="4226097" y="969264"/>
                </a:cubicBezTo>
                <a:cubicBezTo>
                  <a:pt x="4924597" y="838031"/>
                  <a:pt x="5648497" y="-67903"/>
                  <a:pt x="6105697" y="4064"/>
                </a:cubicBezTo>
                <a:cubicBezTo>
                  <a:pt x="6562897" y="76031"/>
                  <a:pt x="7278330" y="1096264"/>
                  <a:pt x="6969297" y="1401064"/>
                </a:cubicBezTo>
                <a:cubicBezTo>
                  <a:pt x="6660264" y="1705864"/>
                  <a:pt x="5369097" y="1820164"/>
                  <a:pt x="4251497" y="1832864"/>
                </a:cubicBezTo>
                <a:cubicBezTo>
                  <a:pt x="3133897" y="1845564"/>
                  <a:pt x="911397" y="1540764"/>
                  <a:pt x="263697" y="1477264"/>
                </a:cubicBezTo>
                <a:cubicBezTo>
                  <a:pt x="-384003" y="1413764"/>
                  <a:pt x="365297" y="1451864"/>
                  <a:pt x="365297" y="1451864"/>
                </a:cubicBezTo>
              </a:path>
            </a:pathLst>
          </a:custGeom>
          <a:solidFill>
            <a:srgbClr val="C0504D">
              <a:alpha val="75000"/>
            </a:srgb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-939800" y="-1253371"/>
            <a:ext cx="3397649" cy="3522030"/>
          </a:xfrm>
          <a:prstGeom prst="ellipse">
            <a:avLst/>
          </a:prstGeom>
          <a:pattFill prst="pct10">
            <a:fgClr>
              <a:schemeClr val="tx1">
                <a:lumMod val="50000"/>
                <a:lumOff val="50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822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1237628" y="3929445"/>
            <a:ext cx="1155680" cy="2184746"/>
          </a:xfrm>
          <a:custGeom>
            <a:avLst/>
            <a:gdLst>
              <a:gd name="connsiteX0" fmla="*/ 197868 w 1155680"/>
              <a:gd name="connsiteY0" fmla="*/ 511481 h 2184746"/>
              <a:gd name="connsiteX1" fmla="*/ 39118 w 1155680"/>
              <a:gd name="connsiteY1" fmla="*/ 1686231 h 2184746"/>
              <a:gd name="connsiteX2" fmla="*/ 959868 w 1155680"/>
              <a:gd name="connsiteY2" fmla="*/ 2146606 h 2184746"/>
              <a:gd name="connsiteX3" fmla="*/ 1118618 w 1155680"/>
              <a:gd name="connsiteY3" fmla="*/ 765481 h 2184746"/>
              <a:gd name="connsiteX4" fmla="*/ 451868 w 1155680"/>
              <a:gd name="connsiteY4" fmla="*/ 3481 h 2184746"/>
              <a:gd name="connsiteX5" fmla="*/ 197868 w 1155680"/>
              <a:gd name="connsiteY5" fmla="*/ 511481 h 218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5680" h="2184746">
                <a:moveTo>
                  <a:pt x="197868" y="511481"/>
                </a:moveTo>
                <a:cubicBezTo>
                  <a:pt x="129076" y="791939"/>
                  <a:pt x="-87882" y="1413710"/>
                  <a:pt x="39118" y="1686231"/>
                </a:cubicBezTo>
                <a:cubicBezTo>
                  <a:pt x="166118" y="1958752"/>
                  <a:pt x="779951" y="2300064"/>
                  <a:pt x="959868" y="2146606"/>
                </a:cubicBezTo>
                <a:cubicBezTo>
                  <a:pt x="1139785" y="1993148"/>
                  <a:pt x="1203285" y="1122669"/>
                  <a:pt x="1118618" y="765481"/>
                </a:cubicBezTo>
                <a:cubicBezTo>
                  <a:pt x="1033951" y="408293"/>
                  <a:pt x="605326" y="40523"/>
                  <a:pt x="451868" y="3481"/>
                </a:cubicBezTo>
                <a:cubicBezTo>
                  <a:pt x="298410" y="-33561"/>
                  <a:pt x="266660" y="231023"/>
                  <a:pt x="197868" y="511481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558631" y="326506"/>
            <a:ext cx="2481262" cy="2572096"/>
          </a:xfrm>
          <a:prstGeom prst="ellipse">
            <a:avLst/>
          </a:prstGeom>
          <a:pattFill prst="pct10">
            <a:fgClr>
              <a:schemeClr val="tx1">
                <a:lumMod val="50000"/>
                <a:lumOff val="50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369" y="2775988"/>
            <a:ext cx="7772400" cy="1470025"/>
          </a:xfrm>
        </p:spPr>
        <p:txBody>
          <a:bodyPr>
            <a:normAutofit/>
          </a:bodyPr>
          <a:lstStyle/>
          <a:p>
            <a:r>
              <a:rPr lang="en-US" sz="5000" b="1" dirty="0" smtClean="0">
                <a:solidFill>
                  <a:srgbClr val="595959"/>
                </a:solidFill>
                <a:latin typeface="Avenir Book"/>
                <a:cs typeface="Avenir Book"/>
              </a:rPr>
              <a:t>Thank you!</a:t>
            </a:r>
            <a:endParaRPr lang="en-US" sz="5000" b="1" dirty="0">
              <a:solidFill>
                <a:srgbClr val="595959"/>
              </a:solidFill>
              <a:latin typeface="Avenir Book"/>
              <a:cs typeface="Avenir Book"/>
            </a:endParaRPr>
          </a:p>
        </p:txBody>
      </p:sp>
      <p:sp>
        <p:nvSpPr>
          <p:cNvPr id="4" name="Freeform 3"/>
          <p:cNvSpPr/>
          <p:nvPr/>
        </p:nvSpPr>
        <p:spPr>
          <a:xfrm rot="5566627">
            <a:off x="-853990" y="-549363"/>
            <a:ext cx="4984578" cy="4495801"/>
          </a:xfrm>
          <a:custGeom>
            <a:avLst/>
            <a:gdLst>
              <a:gd name="connsiteX0" fmla="*/ 695079 w 4583843"/>
              <a:gd name="connsiteY0" fmla="*/ 202915 h 3722913"/>
              <a:gd name="connsiteX1" fmla="*/ 1679329 w 4583843"/>
              <a:gd name="connsiteY1" fmla="*/ 393415 h 3722913"/>
              <a:gd name="connsiteX2" fmla="*/ 1298329 w 4583843"/>
              <a:gd name="connsiteY2" fmla="*/ 2520665 h 3722913"/>
              <a:gd name="connsiteX3" fmla="*/ 4028829 w 4583843"/>
              <a:gd name="connsiteY3" fmla="*/ 3012790 h 3722913"/>
              <a:gd name="connsiteX4" fmla="*/ 4251079 w 4583843"/>
              <a:gd name="connsiteY4" fmla="*/ 3489040 h 3722913"/>
              <a:gd name="connsiteX5" fmla="*/ 298204 w 4583843"/>
              <a:gd name="connsiteY5" fmla="*/ 3457290 h 3722913"/>
              <a:gd name="connsiteX6" fmla="*/ 329954 w 4583843"/>
              <a:gd name="connsiteY6" fmla="*/ 266415 h 3722913"/>
              <a:gd name="connsiteX7" fmla="*/ 695079 w 4583843"/>
              <a:gd name="connsiteY7" fmla="*/ 202915 h 3722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83843" h="3722913">
                <a:moveTo>
                  <a:pt x="695079" y="202915"/>
                </a:moveTo>
                <a:cubicBezTo>
                  <a:pt x="919975" y="224082"/>
                  <a:pt x="1578787" y="7123"/>
                  <a:pt x="1679329" y="393415"/>
                </a:cubicBezTo>
                <a:cubicBezTo>
                  <a:pt x="1779871" y="779707"/>
                  <a:pt x="906746" y="2084103"/>
                  <a:pt x="1298329" y="2520665"/>
                </a:cubicBezTo>
                <a:cubicBezTo>
                  <a:pt x="1689912" y="2957227"/>
                  <a:pt x="3536704" y="2851394"/>
                  <a:pt x="4028829" y="3012790"/>
                </a:cubicBezTo>
                <a:cubicBezTo>
                  <a:pt x="4520954" y="3174186"/>
                  <a:pt x="4872850" y="3414957"/>
                  <a:pt x="4251079" y="3489040"/>
                </a:cubicBezTo>
                <a:cubicBezTo>
                  <a:pt x="3629308" y="3563123"/>
                  <a:pt x="951725" y="3994394"/>
                  <a:pt x="298204" y="3457290"/>
                </a:cubicBezTo>
                <a:cubicBezTo>
                  <a:pt x="-355317" y="2920186"/>
                  <a:pt x="258516" y="814103"/>
                  <a:pt x="329954" y="266415"/>
                </a:cubicBezTo>
                <a:cubicBezTo>
                  <a:pt x="401392" y="-281273"/>
                  <a:pt x="470183" y="181748"/>
                  <a:pt x="695079" y="202915"/>
                </a:cubicBezTo>
                <a:close/>
              </a:path>
            </a:pathLst>
          </a:custGeom>
          <a:solidFill>
            <a:srgbClr val="FFF1A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799262" y="-793751"/>
            <a:ext cx="3317875" cy="33178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2971148" y="5283200"/>
            <a:ext cx="7044389" cy="2132689"/>
          </a:xfrm>
          <a:custGeom>
            <a:avLst/>
            <a:gdLst>
              <a:gd name="connsiteX0" fmla="*/ 212897 w 7044389"/>
              <a:gd name="connsiteY0" fmla="*/ 1477264 h 1833249"/>
              <a:gd name="connsiteX1" fmla="*/ 1914697 w 7044389"/>
              <a:gd name="connsiteY1" fmla="*/ 791464 h 1833249"/>
              <a:gd name="connsiteX2" fmla="*/ 4226097 w 7044389"/>
              <a:gd name="connsiteY2" fmla="*/ 969264 h 1833249"/>
              <a:gd name="connsiteX3" fmla="*/ 6105697 w 7044389"/>
              <a:gd name="connsiteY3" fmla="*/ 4064 h 1833249"/>
              <a:gd name="connsiteX4" fmla="*/ 6969297 w 7044389"/>
              <a:gd name="connsiteY4" fmla="*/ 1401064 h 1833249"/>
              <a:gd name="connsiteX5" fmla="*/ 4251497 w 7044389"/>
              <a:gd name="connsiteY5" fmla="*/ 1832864 h 1833249"/>
              <a:gd name="connsiteX6" fmla="*/ 263697 w 7044389"/>
              <a:gd name="connsiteY6" fmla="*/ 1477264 h 1833249"/>
              <a:gd name="connsiteX7" fmla="*/ 365297 w 7044389"/>
              <a:gd name="connsiteY7" fmla="*/ 1451864 h 183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44389" h="1833249">
                <a:moveTo>
                  <a:pt x="212897" y="1477264"/>
                </a:moveTo>
                <a:cubicBezTo>
                  <a:pt x="729363" y="1176697"/>
                  <a:pt x="1245830" y="876131"/>
                  <a:pt x="1914697" y="791464"/>
                </a:cubicBezTo>
                <a:cubicBezTo>
                  <a:pt x="2583564" y="706797"/>
                  <a:pt x="3527597" y="1100497"/>
                  <a:pt x="4226097" y="969264"/>
                </a:cubicBezTo>
                <a:cubicBezTo>
                  <a:pt x="4924597" y="838031"/>
                  <a:pt x="5648497" y="-67903"/>
                  <a:pt x="6105697" y="4064"/>
                </a:cubicBezTo>
                <a:cubicBezTo>
                  <a:pt x="6562897" y="76031"/>
                  <a:pt x="7278330" y="1096264"/>
                  <a:pt x="6969297" y="1401064"/>
                </a:cubicBezTo>
                <a:cubicBezTo>
                  <a:pt x="6660264" y="1705864"/>
                  <a:pt x="5369097" y="1820164"/>
                  <a:pt x="4251497" y="1832864"/>
                </a:cubicBezTo>
                <a:cubicBezTo>
                  <a:pt x="3133897" y="1845564"/>
                  <a:pt x="911397" y="1540764"/>
                  <a:pt x="263697" y="1477264"/>
                </a:cubicBezTo>
                <a:cubicBezTo>
                  <a:pt x="-384003" y="1413764"/>
                  <a:pt x="365297" y="1451864"/>
                  <a:pt x="365297" y="1451864"/>
                </a:cubicBezTo>
              </a:path>
            </a:pathLst>
          </a:custGeom>
          <a:solidFill>
            <a:srgbClr val="C0504D">
              <a:alpha val="75000"/>
            </a:srgb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29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2896</TotalTime>
  <Words>286</Words>
  <Application>Microsoft Macintosh PowerPoint</Application>
  <PresentationFormat>On-screen Show (4:3)</PresentationFormat>
  <Paragraphs>64</Paragraphs>
  <Slides>9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Image Recommendation</vt:lpstr>
      <vt:lpstr>Goal</vt:lpstr>
      <vt:lpstr>PowerPoint Presentation</vt:lpstr>
      <vt:lpstr>PowerPoint Presentation</vt:lpstr>
      <vt:lpstr>PowerPoint Presentation</vt:lpstr>
      <vt:lpstr>Method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Melina Davis</dc:creator>
  <cp:lastModifiedBy>Melina Davis</cp:lastModifiedBy>
  <cp:revision>136</cp:revision>
  <dcterms:created xsi:type="dcterms:W3CDTF">2022-03-29T17:21:45Z</dcterms:created>
  <dcterms:modified xsi:type="dcterms:W3CDTF">2022-03-31T17:42:41Z</dcterms:modified>
</cp:coreProperties>
</file>